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380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ar-SA"/>
    </a:defPPr>
    <a:lvl1pPr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1pPr>
    <a:lvl2pPr marL="4572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2pPr>
    <a:lvl3pPr marL="9144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3pPr>
    <a:lvl4pPr marL="13716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4pPr>
    <a:lvl5pPr marL="1828800" algn="ct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DecoType Naskh Special" pitchFamily="10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i" initials="T" lastIdx="1" clrIdx="0">
    <p:extLst>
      <p:ext uri="{19B8F6BF-5375-455C-9EA6-DF929625EA0E}">
        <p15:presenceInfo xmlns:p15="http://schemas.microsoft.com/office/powerpoint/2012/main" userId="To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969696"/>
    <a:srgbClr val="B2B2B2"/>
    <a:srgbClr val="FFFFCC"/>
    <a:srgbClr val="990000"/>
    <a:srgbClr val="6E2F00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794" autoAdjust="0"/>
    <p:restoredTop sz="91989" autoAdjust="0"/>
  </p:normalViewPr>
  <p:slideViewPr>
    <p:cSldViewPr>
      <p:cViewPr varScale="1">
        <p:scale>
          <a:sx n="69" d="100"/>
          <a:sy n="69" d="100"/>
        </p:scale>
        <p:origin x="11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85725" y="-103188"/>
            <a:ext cx="9399588" cy="7042151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EBF7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flipV="1">
            <a:off x="4089400" y="576263"/>
            <a:ext cx="952500" cy="6096000"/>
          </a:xfrm>
          <a:custGeom>
            <a:avLst/>
            <a:gdLst>
              <a:gd name="G0" fmla="+- 9719 0 0"/>
              <a:gd name="G1" fmla="+- 21600 0 9719"/>
              <a:gd name="G2" fmla="*/ 9719 1 2"/>
              <a:gd name="G3" fmla="+- 21600 0 G2"/>
              <a:gd name="G4" fmla="+/ 9719 21600 2"/>
              <a:gd name="G5" fmla="+/ G1 0 2"/>
              <a:gd name="G6" fmla="*/ 21600 21600 9719"/>
              <a:gd name="G7" fmla="*/ G6 1 2"/>
              <a:gd name="G8" fmla="+- 21600 0 G7"/>
              <a:gd name="G9" fmla="*/ 21600 1 2"/>
              <a:gd name="G10" fmla="+- 9719 0 G9"/>
              <a:gd name="G11" fmla="?: G10 G8 0"/>
              <a:gd name="G12" fmla="?: G10 G7 21600"/>
              <a:gd name="T0" fmla="*/ 16740 w 21600"/>
              <a:gd name="T1" fmla="*/ 10800 h 21600"/>
              <a:gd name="T2" fmla="*/ 10800 w 21600"/>
              <a:gd name="T3" fmla="*/ 21600 h 21600"/>
              <a:gd name="T4" fmla="*/ 4860 w 21600"/>
              <a:gd name="T5" fmla="*/ 10800 h 21600"/>
              <a:gd name="T6" fmla="*/ 10800 w 21600"/>
              <a:gd name="T7" fmla="*/ 0 h 21600"/>
              <a:gd name="T8" fmla="*/ 6660 w 21600"/>
              <a:gd name="T9" fmla="*/ 6660 h 21600"/>
              <a:gd name="T10" fmla="*/ 14940 w 21600"/>
              <a:gd name="T11" fmla="*/ 1494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719" y="21600"/>
                </a:lnTo>
                <a:lnTo>
                  <a:pt x="1188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D9F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20675208" flipV="1">
            <a:off x="5146675" y="430213"/>
            <a:ext cx="952500" cy="6096000"/>
          </a:xfrm>
          <a:custGeom>
            <a:avLst/>
            <a:gdLst>
              <a:gd name="G0" fmla="+- 9777 0 0"/>
              <a:gd name="G1" fmla="+- 21600 0 9777"/>
              <a:gd name="G2" fmla="*/ 9777 1 2"/>
              <a:gd name="G3" fmla="+- 21600 0 G2"/>
              <a:gd name="G4" fmla="+/ 9777 21600 2"/>
              <a:gd name="G5" fmla="+/ G1 0 2"/>
              <a:gd name="G6" fmla="*/ 21600 21600 9777"/>
              <a:gd name="G7" fmla="*/ G6 1 2"/>
              <a:gd name="G8" fmla="+- 21600 0 G7"/>
              <a:gd name="G9" fmla="*/ 21600 1 2"/>
              <a:gd name="G10" fmla="+- 9777 0 G9"/>
              <a:gd name="G11" fmla="?: G10 G8 0"/>
              <a:gd name="G12" fmla="?: G10 G7 21600"/>
              <a:gd name="T0" fmla="*/ 16711 w 21600"/>
              <a:gd name="T1" fmla="*/ 10800 h 21600"/>
              <a:gd name="T2" fmla="*/ 10800 w 21600"/>
              <a:gd name="T3" fmla="*/ 21600 h 21600"/>
              <a:gd name="T4" fmla="*/ 4889 w 21600"/>
              <a:gd name="T5" fmla="*/ 10800 h 21600"/>
              <a:gd name="T6" fmla="*/ 10800 w 21600"/>
              <a:gd name="T7" fmla="*/ 0 h 21600"/>
              <a:gd name="T8" fmla="*/ 6689 w 21600"/>
              <a:gd name="T9" fmla="*/ 6689 h 21600"/>
              <a:gd name="T10" fmla="*/ 14911 w 21600"/>
              <a:gd name="T11" fmla="*/ 14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777" y="21600"/>
                </a:lnTo>
                <a:lnTo>
                  <a:pt x="11823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D9F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924792" flipH="1" flipV="1">
            <a:off x="3027363" y="434975"/>
            <a:ext cx="952500" cy="6096000"/>
          </a:xfrm>
          <a:custGeom>
            <a:avLst/>
            <a:gdLst>
              <a:gd name="G0" fmla="+- 9680 0 0"/>
              <a:gd name="G1" fmla="+- 21600 0 9680"/>
              <a:gd name="G2" fmla="*/ 9680 1 2"/>
              <a:gd name="G3" fmla="+- 21600 0 G2"/>
              <a:gd name="G4" fmla="+/ 9680 21600 2"/>
              <a:gd name="G5" fmla="+/ G1 0 2"/>
              <a:gd name="G6" fmla="*/ 21600 21600 9680"/>
              <a:gd name="G7" fmla="*/ G6 1 2"/>
              <a:gd name="G8" fmla="+- 21600 0 G7"/>
              <a:gd name="G9" fmla="*/ 21600 1 2"/>
              <a:gd name="G10" fmla="+- 9680 0 G9"/>
              <a:gd name="G11" fmla="?: G10 G8 0"/>
              <a:gd name="G12" fmla="?: G10 G7 21600"/>
              <a:gd name="T0" fmla="*/ 16760 w 21600"/>
              <a:gd name="T1" fmla="*/ 10800 h 21600"/>
              <a:gd name="T2" fmla="*/ 10800 w 21600"/>
              <a:gd name="T3" fmla="*/ 21600 h 21600"/>
              <a:gd name="T4" fmla="*/ 4840 w 21600"/>
              <a:gd name="T5" fmla="*/ 10800 h 21600"/>
              <a:gd name="T6" fmla="*/ 10800 w 21600"/>
              <a:gd name="T7" fmla="*/ 0 h 21600"/>
              <a:gd name="T8" fmla="*/ 6640 w 21600"/>
              <a:gd name="T9" fmla="*/ 6640 h 21600"/>
              <a:gd name="T10" fmla="*/ 14960 w 21600"/>
              <a:gd name="T11" fmla="*/ 149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680" y="21600"/>
                </a:lnTo>
                <a:lnTo>
                  <a:pt x="1192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D9F1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Cloud"/>
          <p:cNvSpPr>
            <a:spLocks noChangeAspect="1" noEditPoints="1" noChangeArrowheads="1"/>
          </p:cNvSpPr>
          <p:nvPr/>
        </p:nvSpPr>
        <p:spPr bwMode="auto">
          <a:xfrm>
            <a:off x="3013075" y="112713"/>
            <a:ext cx="3044825" cy="15954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EBF7FF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 flipV="1">
          <a:off x="290513" y="577850"/>
          <a:ext cx="25241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orelDRAW" r:id="rId14" imgW="7123320" imgH="1474920" progId="CorelDraw.Graphic.8">
                  <p:embed/>
                </p:oleObj>
              </mc:Choice>
              <mc:Fallback>
                <p:oleObj name="CorelDRAW" r:id="rId14" imgW="7123320" imgH="1474920" progId="CorelDraw.Graphic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290513" y="577850"/>
                        <a:ext cx="252412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1047750" y="471488"/>
          <a:ext cx="7286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16" imgW="1812600" imgH="1812240" progId="CorelDraw.Graphic.8">
                  <p:embed/>
                </p:oleObj>
              </mc:Choice>
              <mc:Fallback>
                <p:oleObj name="CorelDRAW" r:id="rId16" imgW="1812600" imgH="1812240" progId="CorelDraw.Graphic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71488"/>
                        <a:ext cx="728663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1243013" y="5810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EBF7FF"/>
                </a:solidFill>
                <a:cs typeface="Times New Roman (Arabic)" charset="0"/>
              </a:rPr>
              <a:t>E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1085850" y="638175"/>
            <a:ext cx="45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>
                <a:solidFill>
                  <a:srgbClr val="EBF7FF"/>
                </a:solidFill>
                <a:cs typeface="Times New Roman (Arabic)" charset="0"/>
              </a:rPr>
              <a:t>N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1285875" y="628650"/>
            <a:ext cx="3762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600">
                <a:solidFill>
                  <a:srgbClr val="EBF7FF"/>
                </a:solidFill>
                <a:cs typeface="Times New Roman (Arabic)" charset="0"/>
              </a:rPr>
              <a:t>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 (Arabic)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8F8C6-48D2-4840-852C-2D3FE2592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AFD0156C-C7C8-47FA-9608-20D59A093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56881"/>
              </p:ext>
            </p:extLst>
          </p:nvPr>
        </p:nvGraphicFramePr>
        <p:xfrm>
          <a:off x="1638300" y="1752600"/>
          <a:ext cx="5867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orelDRAW" r:id="rId4" imgW="4358520" imgH="993600" progId="CorelDraw.Graphic.8">
                  <p:embed/>
                </p:oleObj>
              </mc:Choice>
              <mc:Fallback>
                <p:oleObj name="CorelDRAW" r:id="rId4" imgW="4358520" imgH="993600" progId="CorelDraw.Graphic.8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752600"/>
                        <a:ext cx="5867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42834-E4B4-4BB3-971A-0DB92C305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7" name="Ribbon2Sharp">
            <a:extLst>
              <a:ext uri="{FF2B5EF4-FFF2-40B4-BE49-F238E27FC236}">
                <a16:creationId xmlns:a16="http://schemas.microsoft.com/office/drawing/2014/main" id="{DF6DA162-ECFF-4917-9722-364ADE387B7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76425" y="1600200"/>
            <a:ext cx="4980783" cy="1195388"/>
          </a:xfrm>
          <a:custGeom>
            <a:avLst/>
            <a:gdLst>
              <a:gd name="G0" fmla="+- 0 0 0"/>
              <a:gd name="G1" fmla="+- 3756 0 0"/>
              <a:gd name="G2" fmla="+- 3756 2700 0"/>
              <a:gd name="G3" fmla="+- 21600 0 G2"/>
              <a:gd name="G4" fmla="+- 21600 0 G1"/>
              <a:gd name="G5" fmla="+- 2625 0 0"/>
              <a:gd name="G6" fmla="+- 10800 0 2625"/>
              <a:gd name="G7" fmla="*/ 2625 2 1"/>
              <a:gd name="G8" fmla="+- 21600 0 G7"/>
              <a:gd name="G9" fmla="+- 10800 2625 0"/>
              <a:gd name="G10" fmla="+- 21600 0 2625"/>
              <a:gd name="T0" fmla="*/ 10800 w 21600"/>
              <a:gd name="T1" fmla="*/ 2625 h 21600"/>
              <a:gd name="T2" fmla="*/ 2700 w 21600"/>
              <a:gd name="T3" fmla="*/ 8175 h 21600"/>
              <a:gd name="T4" fmla="*/ 10800 w 21600"/>
              <a:gd name="T5" fmla="*/ 18975 h 21600"/>
              <a:gd name="T6" fmla="*/ 18900 w 21600"/>
              <a:gd name="T7" fmla="*/ 134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175"/>
                </a:lnTo>
                <a:lnTo>
                  <a:pt x="0" y="16350"/>
                </a:lnTo>
                <a:lnTo>
                  <a:pt x="3756" y="16350"/>
                </a:lnTo>
                <a:lnTo>
                  <a:pt x="3756" y="18975"/>
                </a:lnTo>
                <a:lnTo>
                  <a:pt x="15144" y="18975"/>
                </a:lnTo>
                <a:lnTo>
                  <a:pt x="15144" y="21600"/>
                </a:lnTo>
                <a:lnTo>
                  <a:pt x="21600" y="21600"/>
                </a:lnTo>
                <a:lnTo>
                  <a:pt x="18900" y="13425"/>
                </a:lnTo>
                <a:lnTo>
                  <a:pt x="21600" y="5250"/>
                </a:lnTo>
                <a:lnTo>
                  <a:pt x="17844" y="5250"/>
                </a:lnTo>
                <a:lnTo>
                  <a:pt x="17844" y="2625"/>
                </a:lnTo>
                <a:lnTo>
                  <a:pt x="6456" y="2625"/>
                </a:lnTo>
                <a:lnTo>
                  <a:pt x="6456" y="0"/>
                </a:lnTo>
                <a:close/>
              </a:path>
              <a:path w="21600" h="21600" fill="none" extrusionOk="0">
                <a:moveTo>
                  <a:pt x="6456" y="2625"/>
                </a:moveTo>
                <a:lnTo>
                  <a:pt x="3756" y="2625"/>
                </a:lnTo>
                <a:lnTo>
                  <a:pt x="3756" y="16350"/>
                </a:lnTo>
              </a:path>
              <a:path w="21600" h="21600" fill="none" extrusionOk="0">
                <a:moveTo>
                  <a:pt x="6456" y="0"/>
                </a:moveTo>
                <a:lnTo>
                  <a:pt x="3756" y="2625"/>
                </a:lnTo>
              </a:path>
              <a:path w="21600" h="21600" fill="none" extrusionOk="0">
                <a:moveTo>
                  <a:pt x="15144" y="18975"/>
                </a:moveTo>
                <a:lnTo>
                  <a:pt x="17844" y="18975"/>
                </a:lnTo>
                <a:lnTo>
                  <a:pt x="17844" y="5250"/>
                </a:lnTo>
              </a:path>
              <a:path w="21600" h="21600" fill="none" extrusionOk="0">
                <a:moveTo>
                  <a:pt x="15144" y="21600"/>
                </a:moveTo>
                <a:lnTo>
                  <a:pt x="17844" y="18975"/>
                </a:lnTo>
              </a:path>
            </a:pathLst>
          </a:custGeom>
          <a:gradFill rotWithShape="0">
            <a:gsLst>
              <a:gs pos="0">
                <a:srgbClr val="CCFFFF">
                  <a:gamma/>
                  <a:tint val="40000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tint val="40000"/>
                  <a:invGamma/>
                </a:srgbClr>
              </a:gs>
            </a:gsLst>
            <a:lin ang="0" scaled="1"/>
          </a:gra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dist="71842" dir="2700000" algn="ctr" rotWithShape="0">
              <a:srgbClr val="0B004C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DFF16BE-2C61-4AC9-B7AA-FAFFF3040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211513"/>
            <a:ext cx="6934200" cy="37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ar-SA" sz="4400" b="1" dirty="0">
                <a:solidFill>
                  <a:srgbClr val="000066"/>
                </a:solidFill>
                <a:cs typeface="Simplified Arabic" pitchFamily="10" charset="-78"/>
              </a:rPr>
              <a:t>رحلة الأخويّات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lain" startAt="1938"/>
            </a:pPr>
            <a:r>
              <a:rPr lang="ar-SA" sz="5400" b="1" dirty="0">
                <a:solidFill>
                  <a:srgbClr val="000066"/>
                </a:solidFill>
                <a:cs typeface="Simplified Arabic" pitchFamily="10" charset="-78"/>
              </a:rPr>
              <a:t> -  </a:t>
            </a:r>
            <a:r>
              <a:rPr lang="ar-SY" sz="5400" b="1" dirty="0">
                <a:solidFill>
                  <a:srgbClr val="000066"/>
                </a:solidFill>
                <a:cs typeface="Simplified Arabic" pitchFamily="10" charset="-78"/>
              </a:rPr>
              <a:t>2021</a:t>
            </a:r>
            <a:endParaRPr lang="ar-SA" sz="5400" b="1" dirty="0">
              <a:solidFill>
                <a:srgbClr val="000066"/>
              </a:solidFill>
              <a:cs typeface="Simplified Arabic" pitchFamily="10" charset="-78"/>
            </a:endParaRPr>
          </a:p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ar-SA" sz="4400" b="1" dirty="0">
                <a:solidFill>
                  <a:srgbClr val="000066"/>
                </a:solidFill>
                <a:cs typeface="Simplified Arabic" pitchFamily="10" charset="-78"/>
              </a:rPr>
              <a:t>إرثٌ من المؤلّفات والمقالات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ar-SA" sz="4400" b="1" dirty="0">
                <a:solidFill>
                  <a:srgbClr val="000066"/>
                </a:solidFill>
                <a:cs typeface="Simplified Arabic" pitchFamily="10" charset="-78"/>
              </a:rPr>
              <a:t>والتوجيهات والصلوات ...</a:t>
            </a:r>
            <a:endParaRPr lang="en-US" sz="44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9041056-D85B-4E64-8887-B4583054C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760" y="1694679"/>
            <a:ext cx="325411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A" sz="5400" b="1" dirty="0">
                <a:solidFill>
                  <a:srgbClr val="000066"/>
                </a:solidFill>
                <a:cs typeface="Simplified Arabic" pitchFamily="10" charset="-78"/>
              </a:rPr>
              <a:t>الأب كافاريل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utoUpdateAnimBg="0"/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9B6ED-4759-4CE3-97CD-50C2A4E72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F19AB6E-180A-4BA2-90FE-4160E377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338" y="304800"/>
            <a:ext cx="2219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32D7480A-F2D0-4BBB-804B-D827251F0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539661"/>
            <a:ext cx="81534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A" sz="4400" b="1" dirty="0">
                <a:solidFill>
                  <a:srgbClr val="000066"/>
                </a:solidFill>
                <a:cs typeface="Traditional Arabic" pitchFamily="10" charset="-78"/>
              </a:rPr>
              <a:t>"</a:t>
            </a:r>
            <a:r>
              <a:rPr lang="ar-SA" sz="4400" b="1" dirty="0">
                <a:solidFill>
                  <a:srgbClr val="0B004C"/>
                </a:solidFill>
                <a:cs typeface="Simplified Arabic" pitchFamily="10" charset="-78"/>
              </a:rPr>
              <a:t> عليّ أن أعترف أنّه ، في إنشاء الأخويّات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A" sz="4400" b="1" dirty="0">
                <a:solidFill>
                  <a:srgbClr val="0B004C"/>
                </a:solidFill>
                <a:cs typeface="Simplified Arabic" pitchFamily="10" charset="-78"/>
              </a:rPr>
              <a:t>كان هناك شيء أكثر من إلهامي الشخصي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A" sz="4400" b="1" dirty="0">
                <a:solidFill>
                  <a:srgbClr val="0B004C"/>
                </a:solidFill>
                <a:cs typeface="Simplified Arabic" pitchFamily="10" charset="-78"/>
              </a:rPr>
              <a:t>وإلهام الأزواج الأوائل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A" sz="4400" b="1" dirty="0">
                <a:solidFill>
                  <a:srgbClr val="0B004C"/>
                </a:solidFill>
                <a:cs typeface="Simplified Arabic" pitchFamily="10" charset="-78"/>
              </a:rPr>
              <a:t>كان هناك إلهام الروح القدس </a:t>
            </a:r>
            <a:r>
              <a:rPr lang="ar-SA" sz="4400" b="1" dirty="0">
                <a:solidFill>
                  <a:srgbClr val="000066"/>
                </a:solidFill>
                <a:cs typeface="Traditional Arabic" pitchFamily="10" charset="-78"/>
              </a:rPr>
              <a:t>"</a:t>
            </a:r>
            <a:endParaRPr lang="ar-SY" sz="4400" b="1" dirty="0">
              <a:solidFill>
                <a:srgbClr val="000066"/>
              </a:solidFill>
              <a:cs typeface="Traditional Arabic" pitchFamily="10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Y" sz="4400" b="1" dirty="0">
                <a:solidFill>
                  <a:srgbClr val="000066"/>
                </a:solidFill>
                <a:cs typeface="Traditional Arabic" pitchFamily="10" charset="-78"/>
              </a:rPr>
              <a:t>الأب هنري كافاريل</a:t>
            </a:r>
            <a:endParaRPr lang="en-US" sz="4400" b="1" dirty="0">
              <a:solidFill>
                <a:srgbClr val="000066"/>
              </a:solidFill>
              <a:cs typeface="Traditional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Cloud"/>
          <p:cNvSpPr>
            <a:spLocks noChangeAspect="1" noEditPoints="1" noChangeArrowheads="1"/>
          </p:cNvSpPr>
          <p:nvPr/>
        </p:nvSpPr>
        <p:spPr bwMode="auto">
          <a:xfrm>
            <a:off x="304800" y="609600"/>
            <a:ext cx="8534400" cy="6127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rect">
              <a:fillToRect l="50000" t="50000" r="50000" b="50000"/>
            </a:path>
          </a:gradFill>
          <a:ln w="31750">
            <a:solidFill>
              <a:srgbClr val="0B004C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600" y="1312863"/>
            <a:ext cx="86868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6000" b="1" dirty="0">
                <a:solidFill>
                  <a:srgbClr val="0B004C"/>
                </a:solidFill>
                <a:cs typeface="Simplified Arabic" pitchFamily="10" charset="-78"/>
              </a:rPr>
              <a:t>     الأب كافاريل ...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ar-SA" sz="4400" b="1" dirty="0">
                <a:solidFill>
                  <a:srgbClr val="0B004C"/>
                </a:solidFill>
                <a:cs typeface="Simplified Arabic" pitchFamily="10" charset="-78"/>
              </a:rPr>
              <a:t>أحد الوجوه العظيمة التي أعطاها الله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ar-SA" sz="4400" b="1" dirty="0">
                <a:solidFill>
                  <a:srgbClr val="0B004C"/>
                </a:solidFill>
                <a:cs typeface="Simplified Arabic" pitchFamily="10" charset="-78"/>
              </a:rPr>
              <a:t> للكنيسة خلال القرن العشرين</a:t>
            </a:r>
          </a:p>
          <a:p>
            <a:pPr>
              <a:lnSpc>
                <a:spcPct val="230000"/>
              </a:lnSpc>
              <a:spcBef>
                <a:spcPct val="50000"/>
              </a:spcBef>
            </a:pPr>
            <a:r>
              <a:rPr lang="ar-SA" sz="3200" b="1" dirty="0">
                <a:solidFill>
                  <a:srgbClr val="0B004C"/>
                </a:solidFill>
                <a:cs typeface="Simplified Arabic" pitchFamily="10" charset="-78"/>
              </a:rPr>
              <a:t>            الكردينال لوستينجر - باريس</a:t>
            </a:r>
            <a:endParaRPr lang="en-US" sz="3200" b="1" dirty="0">
              <a:solidFill>
                <a:srgbClr val="0B004C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A2E1E-355F-4A7D-B679-A628704AD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715DEAF-D3CA-4964-B268-551A8F567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"/>
            <a:ext cx="62484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ar-SY" sz="6000" dirty="0">
                <a:solidFill>
                  <a:srgbClr val="800000"/>
                </a:solidFill>
                <a:cs typeface="MCS Taybah S_U normal." pitchFamily="2" charset="-78"/>
              </a:rPr>
              <a:t>ثانياً  :</a:t>
            </a:r>
            <a:endParaRPr lang="ar-SA" sz="6000" dirty="0">
              <a:solidFill>
                <a:srgbClr val="800000"/>
              </a:solidFill>
              <a:cs typeface="MCS Taybah S_U normal." pitchFamily="2" charset="-78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تاريخها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في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سورية</a:t>
            </a:r>
            <a:endParaRPr lang="en-US" sz="7200" dirty="0">
              <a:solidFill>
                <a:srgbClr val="800000"/>
              </a:solidFill>
              <a:cs typeface="MCS Taybah S_U normal.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662A3-C7CD-40FD-8B89-A9088A8CF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96FDEFE-3E6D-41D3-9271-CA43DD329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371600"/>
            <a:ext cx="81534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SA" sz="6000" b="1" dirty="0">
                <a:solidFill>
                  <a:srgbClr val="000066"/>
                </a:solidFill>
                <a:cs typeface="Simplified Arabic" pitchFamily="10" charset="-78"/>
              </a:rPr>
              <a:t>انطلقت أوّل أخويّة في سورية</a:t>
            </a:r>
            <a:endParaRPr lang="en-US" sz="6000" b="1" dirty="0">
              <a:solidFill>
                <a:srgbClr val="000066"/>
              </a:solidFill>
              <a:cs typeface="Simplified Arabic" pitchFamily="10" charset="-78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SA" sz="6000" b="1" dirty="0">
                <a:solidFill>
                  <a:srgbClr val="000066"/>
                </a:solidFill>
                <a:cs typeface="Simplified Arabic" pitchFamily="10" charset="-78"/>
              </a:rPr>
              <a:t>في العام </a:t>
            </a:r>
            <a:r>
              <a:rPr lang="ar-SY" sz="6000" b="1" dirty="0">
                <a:solidFill>
                  <a:srgbClr val="000066"/>
                </a:solidFill>
                <a:cs typeface="Simplified Arabic" pitchFamily="10" charset="-78"/>
              </a:rPr>
              <a:t>1972</a:t>
            </a:r>
            <a:endParaRPr lang="ar-SA" sz="6000" b="1" dirty="0">
              <a:solidFill>
                <a:srgbClr val="000066"/>
              </a:solidFill>
              <a:cs typeface="Simplified Arabic" pitchFamily="10" charset="-78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SA" sz="6000" b="1" dirty="0">
                <a:solidFill>
                  <a:srgbClr val="000066"/>
                </a:solidFill>
                <a:cs typeface="Simplified Arabic" pitchFamily="10" charset="-78"/>
              </a:rPr>
              <a:t>في اللاذقيّة</a:t>
            </a:r>
            <a:endParaRPr lang="en-US" sz="60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81200" y="762000"/>
            <a:ext cx="6096000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6600" b="1" dirty="0">
                <a:solidFill>
                  <a:srgbClr val="006600"/>
                </a:solidFill>
                <a:cs typeface="Simplified Arabic" pitchFamily="10" charset="-78"/>
              </a:rPr>
              <a:t>في سورية قبل الحرب الحلرب</a:t>
            </a:r>
            <a:endParaRPr lang="ar-SA" sz="6600" b="1" dirty="0">
              <a:solidFill>
                <a:srgbClr val="006600"/>
              </a:solidFill>
              <a:cs typeface="Simplified Arabic" pitchFamily="10" charset="-78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762000" y="1828800"/>
            <a:ext cx="7729538" cy="4724400"/>
          </a:xfrm>
          <a:prstGeom prst="star16">
            <a:avLst>
              <a:gd name="adj" fmla="val 41412"/>
            </a:avLst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7620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95488" y="2566988"/>
            <a:ext cx="5257800" cy="290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ar-SA" sz="5300" b="1" dirty="0">
                <a:solidFill>
                  <a:srgbClr val="800000"/>
                </a:solidFill>
                <a:cs typeface="Simplified Arabic" pitchFamily="10" charset="-78"/>
              </a:rPr>
              <a:t>      </a:t>
            </a:r>
            <a:r>
              <a:rPr lang="en-US" sz="5300" b="1" dirty="0">
                <a:solidFill>
                  <a:srgbClr val="800000"/>
                </a:solidFill>
                <a:cs typeface="Simplified Arabic" pitchFamily="10" charset="-78"/>
              </a:rPr>
              <a:t>56</a:t>
            </a:r>
            <a:r>
              <a:rPr lang="ar-SA" sz="5300" b="1" dirty="0">
                <a:solidFill>
                  <a:srgbClr val="800000"/>
                </a:solidFill>
                <a:cs typeface="Simplified Arabic" pitchFamily="10" charset="-78"/>
              </a:rPr>
              <a:t>  أخويّة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ar-SA" sz="5300" b="1" dirty="0">
                <a:solidFill>
                  <a:srgbClr val="800000"/>
                </a:solidFill>
                <a:cs typeface="Simplified Arabic" pitchFamily="10" charset="-78"/>
              </a:rPr>
              <a:t>    </a:t>
            </a:r>
            <a:r>
              <a:rPr lang="ar-SA" sz="800" b="1" dirty="0">
                <a:solidFill>
                  <a:srgbClr val="800000"/>
                </a:solidFill>
                <a:cs typeface="Simplified Arabic" pitchFamily="10" charset="-78"/>
              </a:rPr>
              <a:t>   </a:t>
            </a:r>
            <a:r>
              <a:rPr lang="en-US" sz="5300" b="1" dirty="0">
                <a:solidFill>
                  <a:srgbClr val="800000"/>
                </a:solidFill>
                <a:cs typeface="Simplified Arabic" pitchFamily="10" charset="-78"/>
              </a:rPr>
              <a:t>265</a:t>
            </a:r>
            <a:r>
              <a:rPr lang="ar-SA" sz="5300" b="1" dirty="0">
                <a:solidFill>
                  <a:srgbClr val="800000"/>
                </a:solidFill>
                <a:cs typeface="Simplified Arabic" pitchFamily="10" charset="-78"/>
              </a:rPr>
              <a:t>  عائلات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5300" b="1" dirty="0">
                <a:solidFill>
                  <a:srgbClr val="800000"/>
                </a:solidFill>
                <a:cs typeface="Simplified Arabic" pitchFamily="10" charset="-78"/>
              </a:rPr>
              <a:t>50</a:t>
            </a:r>
            <a:r>
              <a:rPr lang="ar-SA" sz="5300" b="1" dirty="0">
                <a:solidFill>
                  <a:srgbClr val="800000"/>
                </a:solidFill>
                <a:cs typeface="Simplified Arabic" pitchFamily="10" charset="-78"/>
              </a:rPr>
              <a:t> كاهناً .. وأكثر ..!</a:t>
            </a:r>
            <a:endParaRPr lang="en-US" sz="5300" b="1" dirty="0">
              <a:solidFill>
                <a:srgbClr val="800000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nimBg="1"/>
      <p:bldP spid="1946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1B718-75F9-41AB-BA3F-CDA487CEB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DDA224C8-7110-4515-A9BB-6D2FAA774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488950"/>
            <a:ext cx="73914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ar-SA" sz="6000" b="1" dirty="0">
                <a:solidFill>
                  <a:srgbClr val="006600"/>
                </a:solidFill>
                <a:cs typeface="Simplified Arabic" pitchFamily="10" charset="-78"/>
              </a:rPr>
              <a:t>في ..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ar-SA" sz="4800" b="1" dirty="0">
                <a:solidFill>
                  <a:srgbClr val="000066"/>
                </a:solidFill>
                <a:cs typeface="Simplified Arabic" pitchFamily="10" charset="-78"/>
              </a:rPr>
              <a:t>   حلب ..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ar-SA" sz="4800" b="1" dirty="0">
                <a:solidFill>
                  <a:srgbClr val="000066"/>
                </a:solidFill>
                <a:cs typeface="Simplified Arabic" pitchFamily="10" charset="-78"/>
              </a:rPr>
              <a:t>       ودمشق ..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ar-SA" sz="4800" b="1" dirty="0">
                <a:solidFill>
                  <a:srgbClr val="000066"/>
                </a:solidFill>
                <a:cs typeface="Simplified Arabic" pitchFamily="10" charset="-78"/>
              </a:rPr>
              <a:t>              واللاذقيّة ..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ar-SA" sz="4800" b="1" dirty="0">
                <a:solidFill>
                  <a:srgbClr val="000066"/>
                </a:solidFill>
                <a:cs typeface="Simplified Arabic" pitchFamily="10" charset="-78"/>
              </a:rPr>
              <a:t>                   وحمص ..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ar-SA" sz="4800" b="1" dirty="0">
                <a:solidFill>
                  <a:srgbClr val="000066"/>
                </a:solidFill>
                <a:cs typeface="Simplified Arabic" pitchFamily="10" charset="-78"/>
              </a:rPr>
              <a:t>                         ويبرود ..</a:t>
            </a:r>
            <a:endParaRPr lang="en-US" sz="48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9E991-0356-48BE-B252-0E6B080B1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B7C00006-B87E-4AFF-9878-153890634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833438"/>
            <a:ext cx="624840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SA" sz="6000" dirty="0">
                <a:solidFill>
                  <a:srgbClr val="800000"/>
                </a:solidFill>
                <a:cs typeface="MCS Taybah S_U normal." pitchFamily="2" charset="-78"/>
              </a:rPr>
              <a:t>أولاً :</a:t>
            </a:r>
          </a:p>
          <a:p>
            <a:pPr>
              <a:lnSpc>
                <a:spcPct val="0"/>
              </a:lnSpc>
              <a:spcBef>
                <a:spcPct val="50000"/>
              </a:spcBef>
            </a:pP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تاريخها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في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ar-SA" sz="7200" dirty="0">
                <a:solidFill>
                  <a:srgbClr val="800000"/>
                </a:solidFill>
                <a:cs typeface="MCS Taybah S_U normal." pitchFamily="2" charset="-78"/>
              </a:rPr>
              <a:t>العالم</a:t>
            </a:r>
            <a:endParaRPr lang="en-US" sz="7200" dirty="0">
              <a:solidFill>
                <a:srgbClr val="800000"/>
              </a:solidFill>
              <a:cs typeface="MCS Taybah S_U normal.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5A72F-1492-4911-8EEF-9F29DE3E9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63" y="0"/>
            <a:ext cx="9423031" cy="67818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63B62D9-F4AC-4EDB-A237-D9D0E4EB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56406"/>
            <a:ext cx="83820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A" sz="4000" b="1" dirty="0">
                <a:solidFill>
                  <a:srgbClr val="000066"/>
                </a:solidFill>
                <a:cs typeface="Simplified Arabic" pitchFamily="10" charset="-78"/>
              </a:rPr>
              <a:t>وُلدت أخويّات عائلات مريم في فرنسا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A" sz="4000" b="1" dirty="0">
                <a:solidFill>
                  <a:srgbClr val="000066"/>
                </a:solidFill>
                <a:cs typeface="Simplified Arabic" pitchFamily="10" charset="-78"/>
              </a:rPr>
              <a:t> بدءاً من العام 1938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A" sz="4000" b="1" dirty="0">
                <a:solidFill>
                  <a:srgbClr val="000066"/>
                </a:solidFill>
                <a:cs typeface="Simplified Arabic" pitchFamily="10" charset="-78"/>
              </a:rPr>
              <a:t> حين توجّهت امرأة شابّة إلى الأب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A" sz="4000" b="1" dirty="0">
                <a:solidFill>
                  <a:srgbClr val="000066"/>
                </a:solidFill>
                <a:cs typeface="Traditional Arabic" pitchFamily="10" charset="-78"/>
              </a:rPr>
              <a:t>"</a:t>
            </a:r>
            <a:r>
              <a:rPr lang="ar-SA" sz="4000" b="1" dirty="0">
                <a:solidFill>
                  <a:srgbClr val="000066"/>
                </a:solidFill>
                <a:cs typeface="Simplified Arabic" pitchFamily="10" charset="-78"/>
              </a:rPr>
              <a:t>  هنري كافاريل  </a:t>
            </a:r>
            <a:r>
              <a:rPr lang="ar-SA" sz="4000" b="1" dirty="0">
                <a:solidFill>
                  <a:srgbClr val="000066"/>
                </a:solidFill>
                <a:cs typeface="Traditional Arabic" pitchFamily="10" charset="-78"/>
              </a:rPr>
              <a:t>"</a:t>
            </a:r>
            <a:endParaRPr lang="ar-SA" sz="4000" b="1" dirty="0">
              <a:solidFill>
                <a:srgbClr val="000066"/>
              </a:solidFill>
              <a:cs typeface="Times New Roman" pitchFamily="26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A" sz="4000" b="1" dirty="0">
                <a:solidFill>
                  <a:srgbClr val="000066"/>
                </a:solidFill>
                <a:cs typeface="Simplified Arabic" pitchFamily="10" charset="-78"/>
              </a:rPr>
              <a:t>لتكلّمه على حياتها الروحيَّة، فدعاها مع زوجها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A" sz="4000" b="1" dirty="0">
                <a:solidFill>
                  <a:srgbClr val="000066"/>
                </a:solidFill>
                <a:cs typeface="Simplified Arabic" pitchFamily="10" charset="-78"/>
              </a:rPr>
              <a:t> للتفكير حول الزواج المسيحيّ</a:t>
            </a:r>
            <a:r>
              <a:rPr lang="en-US" sz="4000" b="1" dirty="0">
                <a:solidFill>
                  <a:srgbClr val="000066"/>
                </a:solidFill>
                <a:cs typeface="Simplified Arabic" pitchFamily="10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24845-2597-4B0A-9E8E-507E95A5C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717737C-2515-46DE-87CA-0368F2DF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925513"/>
            <a:ext cx="7391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ar-SA" sz="4800" b="1" dirty="0">
                <a:solidFill>
                  <a:srgbClr val="000066"/>
                </a:solidFill>
                <a:cs typeface="Simplified Arabic" pitchFamily="10" charset="-78"/>
              </a:rPr>
              <a:t>تألّفت أوّل مجموعة من العائلات ..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ar-SA" sz="4800" b="1" dirty="0">
                <a:solidFill>
                  <a:srgbClr val="000066"/>
                </a:solidFill>
                <a:cs typeface="Simplified Arabic" pitchFamily="10" charset="-78"/>
              </a:rPr>
              <a:t>ثمّ تزايدت ..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ar-SA" sz="4800" b="1" dirty="0">
                <a:solidFill>
                  <a:srgbClr val="000066"/>
                </a:solidFill>
                <a:cs typeface="Simplified Arabic" pitchFamily="10" charset="-78"/>
              </a:rPr>
              <a:t>وأخذت تنتشر في العالم أجمع ..</a:t>
            </a:r>
            <a:endParaRPr lang="en-US" sz="48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CC67C-E368-4F8C-B7FF-4255AE583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F9BDAAB-CA63-4F9E-9ADF-CCD3BABBA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62000"/>
            <a:ext cx="28956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6600" b="1" dirty="0">
                <a:solidFill>
                  <a:srgbClr val="006600"/>
                </a:solidFill>
                <a:cs typeface="Simplified Arabic" pitchFamily="10" charset="-78"/>
              </a:rPr>
              <a:t>اليوم...</a:t>
            </a:r>
            <a:endParaRPr lang="ar-SA" sz="6600" b="1" dirty="0">
              <a:solidFill>
                <a:srgbClr val="006600"/>
              </a:solidFill>
              <a:cs typeface="Simplified Arabic" pitchFamily="10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8675F6A5-52C7-46CB-AB09-283D57F7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4419600" cy="3200400"/>
          </a:xfrm>
          <a:prstGeom prst="star16">
            <a:avLst>
              <a:gd name="adj" fmla="val 41412"/>
            </a:avLst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7620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C0CBE4A-F947-4099-A701-2FBD95FD6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350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600" dirty="0">
                <a:solidFill>
                  <a:srgbClr val="800000"/>
                </a:solidFill>
                <a:cs typeface="Simplified Arabic" pitchFamily="10" charset="-78"/>
              </a:rPr>
              <a:t>14531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291D4602-C642-4538-9C6C-A988917B7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181600"/>
            <a:ext cx="518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6000" b="1" dirty="0">
                <a:solidFill>
                  <a:srgbClr val="000066"/>
                </a:solidFill>
                <a:cs typeface="Simplified Arabic" pitchFamily="10" charset="-78"/>
              </a:rPr>
              <a:t>أخويّة في العالم ..!</a:t>
            </a:r>
            <a:endParaRPr lang="en-US" sz="6000" b="1" dirty="0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nimBg="1"/>
      <p:bldP spid="10" grpId="0" autoUpdateAnimBg="0"/>
      <p:bldP spid="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A2A34-3CC0-42E4-AF3E-52E8666D5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D5D3D036-8446-4046-B048-65224B934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62000"/>
            <a:ext cx="28956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6600" b="1" dirty="0">
                <a:solidFill>
                  <a:srgbClr val="006600"/>
                </a:solidFill>
                <a:cs typeface="Simplified Arabic" pitchFamily="10" charset="-78"/>
              </a:rPr>
              <a:t>اليوم...</a:t>
            </a:r>
            <a:endParaRPr lang="ar-SA" sz="6600" b="1" dirty="0">
              <a:solidFill>
                <a:srgbClr val="006600"/>
              </a:solidFill>
              <a:cs typeface="Simplified Arabic" pitchFamily="10" charset="-7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A045B519-FA6B-4B32-9989-FC8C42654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4419600" cy="3200400"/>
          </a:xfrm>
          <a:prstGeom prst="star16">
            <a:avLst>
              <a:gd name="adj" fmla="val 41412"/>
            </a:avLst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7620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8B1FF09-2D3C-400A-B4B6-0810D69B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667000"/>
            <a:ext cx="3733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600" dirty="0">
                <a:solidFill>
                  <a:srgbClr val="800000"/>
                </a:solidFill>
                <a:cs typeface="Simplified Arabic" pitchFamily="10" charset="-78"/>
              </a:rPr>
              <a:t>74909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9DF4035-BB1C-4410-A081-EED9D9C55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8" y="5334000"/>
            <a:ext cx="2476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6000" b="1">
                <a:solidFill>
                  <a:srgbClr val="000066"/>
                </a:solidFill>
                <a:cs typeface="Simplified Arabic" pitchFamily="10" charset="-78"/>
              </a:rPr>
              <a:t>عائلة ..!</a:t>
            </a:r>
            <a:endParaRPr lang="en-US" sz="6000" b="1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utoUpdateAnimBg="0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70CE8-9B19-49CD-9BCB-5B4AC83EA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" y="0"/>
            <a:ext cx="9119062" cy="685800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3E6B54F-0444-4A36-9E08-E3B53803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62000"/>
            <a:ext cx="28956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6600" b="1">
                <a:solidFill>
                  <a:srgbClr val="006600"/>
                </a:solidFill>
                <a:cs typeface="Simplified Arabic" pitchFamily="10" charset="-78"/>
              </a:rPr>
              <a:t>اليوم...</a:t>
            </a:r>
            <a:endParaRPr lang="ar-SA" sz="6600" b="1">
              <a:solidFill>
                <a:srgbClr val="006600"/>
              </a:solidFill>
              <a:cs typeface="Simplified Arabic" pitchFamily="10" charset="-7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89CDB8EB-F62E-4BC2-9DE6-E0F3AC1F5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4419600" cy="3200400"/>
          </a:xfrm>
          <a:prstGeom prst="star16">
            <a:avLst>
              <a:gd name="adj" fmla="val 41412"/>
            </a:avLst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7620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F82602A-B50C-4DEB-871D-12A327574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667000"/>
            <a:ext cx="2895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600" dirty="0">
                <a:solidFill>
                  <a:srgbClr val="800000"/>
                </a:solidFill>
                <a:cs typeface="Simplified Arabic" pitchFamily="10" charset="-78"/>
              </a:rPr>
              <a:t>9282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37604AD-CB18-4BBA-B35E-288CCB7D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53340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6000" b="1">
                <a:solidFill>
                  <a:srgbClr val="000066"/>
                </a:solidFill>
                <a:cs typeface="Simplified Arabic" pitchFamily="10" charset="-78"/>
              </a:rPr>
              <a:t>أسقف وكاهن ..!</a:t>
            </a:r>
            <a:endParaRPr lang="en-US" sz="6000" b="1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utoUpdateAnimBg="0"/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81600" y="762000"/>
            <a:ext cx="28956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ar-SY" sz="6600" b="1">
                <a:solidFill>
                  <a:srgbClr val="006600"/>
                </a:solidFill>
                <a:cs typeface="Simplified Arabic" pitchFamily="10" charset="-78"/>
              </a:rPr>
              <a:t>اليوم...</a:t>
            </a:r>
            <a:endParaRPr lang="ar-SA" sz="6600" b="1">
              <a:solidFill>
                <a:srgbClr val="006600"/>
              </a:solidFill>
              <a:cs typeface="Simplified Arabic" pitchFamily="10" charset="-78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2362200" y="1828800"/>
            <a:ext cx="4419600" cy="3200400"/>
          </a:xfrm>
          <a:prstGeom prst="star16">
            <a:avLst>
              <a:gd name="adj" fmla="val 41412"/>
            </a:avLst>
          </a:prstGeom>
          <a:gradFill rotWithShape="0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7620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81400" y="2667000"/>
            <a:ext cx="1600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600" dirty="0">
                <a:solidFill>
                  <a:srgbClr val="800000"/>
                </a:solidFill>
                <a:cs typeface="Simplified Arabic" pitchFamily="10" charset="-78"/>
              </a:rPr>
              <a:t>90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09663" y="5334000"/>
            <a:ext cx="693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sz="6000" b="1">
                <a:solidFill>
                  <a:srgbClr val="000066"/>
                </a:solidFill>
                <a:cs typeface="Simplified Arabic" pitchFamily="10" charset="-78"/>
              </a:rPr>
              <a:t>بلداً من القارات الخمس ..!</a:t>
            </a:r>
            <a:endParaRPr lang="en-US" sz="6000" b="1">
              <a:solidFill>
                <a:srgbClr val="000066"/>
              </a:solidFill>
              <a:cs typeface="Simplified Arabic" pitchFamily="10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utoUpdateAnimBg="0"/>
      <p:bldP spid="1126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">
            <a:extLst>
              <a:ext uri="{FF2B5EF4-FFF2-40B4-BE49-F238E27FC236}">
                <a16:creationId xmlns:a16="http://schemas.microsoft.com/office/drawing/2014/main" id="{4D01735D-29EB-4222-BCDA-E28EEC982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533400"/>
            <a:ext cx="9398000" cy="52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21331"/>
      </p:ext>
    </p:extLst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تصميم افتراضي">
      <a:majorFont>
        <a:latin typeface="Times New Roman"/>
        <a:ea typeface=""/>
        <a:cs typeface="Times New Roman (Arabic)"/>
      </a:majorFont>
      <a:minorFont>
        <a:latin typeface="Times New Roman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6" charset="0"/>
            <a:cs typeface="DecoType Naskh Special" pitchFamily="10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6" charset="0"/>
            <a:cs typeface="DecoType Naskh Special" pitchFamily="10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192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Times New Roman</vt:lpstr>
      <vt:lpstr>تصميم افتراضي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منير كويفاتي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>منير كويفاتي</dc:creator>
  <cp:lastModifiedBy>Abdallah Sayegh</cp:lastModifiedBy>
  <cp:revision>115</cp:revision>
  <dcterms:created xsi:type="dcterms:W3CDTF">2003-03-09T15:29:20Z</dcterms:created>
  <dcterms:modified xsi:type="dcterms:W3CDTF">2022-05-08T18:45:59Z</dcterms:modified>
</cp:coreProperties>
</file>