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ar-SA"/>
    </a:defPPr>
    <a:lvl1pPr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1pPr>
    <a:lvl2pPr marL="4572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2pPr>
    <a:lvl3pPr marL="9144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3pPr>
    <a:lvl4pPr marL="13716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4pPr>
    <a:lvl5pPr marL="18288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i" initials="T" lastIdx="1" clrIdx="0">
    <p:extLst>
      <p:ext uri="{19B8F6BF-5375-455C-9EA6-DF929625EA0E}">
        <p15:presenceInfo xmlns:p15="http://schemas.microsoft.com/office/powerpoint/2012/main" userId="To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969696"/>
    <a:srgbClr val="B2B2B2"/>
    <a:srgbClr val="FFFFCC"/>
    <a:srgbClr val="990000"/>
    <a:srgbClr val="6E2F00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794" autoAdjust="0"/>
    <p:restoredTop sz="91989" autoAdjust="0"/>
  </p:normalViewPr>
  <p:slideViewPr>
    <p:cSldViewPr>
      <p:cViewPr varScale="1">
        <p:scale>
          <a:sx n="99" d="100"/>
          <a:sy n="99" d="100"/>
        </p:scale>
        <p:origin x="64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85725" y="-103188"/>
            <a:ext cx="9399588" cy="704215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EBF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flipV="1">
            <a:off x="4089400" y="576263"/>
            <a:ext cx="952500" cy="6096000"/>
          </a:xfrm>
          <a:custGeom>
            <a:avLst/>
            <a:gdLst>
              <a:gd name="G0" fmla="+- 9719 0 0"/>
              <a:gd name="G1" fmla="+- 21600 0 9719"/>
              <a:gd name="G2" fmla="*/ 9719 1 2"/>
              <a:gd name="G3" fmla="+- 21600 0 G2"/>
              <a:gd name="G4" fmla="+/ 9719 21600 2"/>
              <a:gd name="G5" fmla="+/ G1 0 2"/>
              <a:gd name="G6" fmla="*/ 21600 21600 9719"/>
              <a:gd name="G7" fmla="*/ G6 1 2"/>
              <a:gd name="G8" fmla="+- 21600 0 G7"/>
              <a:gd name="G9" fmla="*/ 21600 1 2"/>
              <a:gd name="G10" fmla="+- 9719 0 G9"/>
              <a:gd name="G11" fmla="?: G10 G8 0"/>
              <a:gd name="G12" fmla="?: G10 G7 21600"/>
              <a:gd name="T0" fmla="*/ 16740 w 21600"/>
              <a:gd name="T1" fmla="*/ 10800 h 21600"/>
              <a:gd name="T2" fmla="*/ 10800 w 21600"/>
              <a:gd name="T3" fmla="*/ 21600 h 21600"/>
              <a:gd name="T4" fmla="*/ 4860 w 21600"/>
              <a:gd name="T5" fmla="*/ 10800 h 21600"/>
              <a:gd name="T6" fmla="*/ 10800 w 21600"/>
              <a:gd name="T7" fmla="*/ 0 h 21600"/>
              <a:gd name="T8" fmla="*/ 6660 w 21600"/>
              <a:gd name="T9" fmla="*/ 6660 h 21600"/>
              <a:gd name="T10" fmla="*/ 14940 w 21600"/>
              <a:gd name="T11" fmla="*/ 1494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719" y="21600"/>
                </a:lnTo>
                <a:lnTo>
                  <a:pt x="1188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D9F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20675208" flipV="1">
            <a:off x="5146675" y="430213"/>
            <a:ext cx="952500" cy="6096000"/>
          </a:xfrm>
          <a:custGeom>
            <a:avLst/>
            <a:gdLst>
              <a:gd name="G0" fmla="+- 9777 0 0"/>
              <a:gd name="G1" fmla="+- 21600 0 9777"/>
              <a:gd name="G2" fmla="*/ 9777 1 2"/>
              <a:gd name="G3" fmla="+- 21600 0 G2"/>
              <a:gd name="G4" fmla="+/ 9777 21600 2"/>
              <a:gd name="G5" fmla="+/ G1 0 2"/>
              <a:gd name="G6" fmla="*/ 21600 21600 9777"/>
              <a:gd name="G7" fmla="*/ G6 1 2"/>
              <a:gd name="G8" fmla="+- 21600 0 G7"/>
              <a:gd name="G9" fmla="*/ 21600 1 2"/>
              <a:gd name="G10" fmla="+- 9777 0 G9"/>
              <a:gd name="G11" fmla="?: G10 G8 0"/>
              <a:gd name="G12" fmla="?: G10 G7 21600"/>
              <a:gd name="T0" fmla="*/ 16711 w 21600"/>
              <a:gd name="T1" fmla="*/ 10800 h 21600"/>
              <a:gd name="T2" fmla="*/ 10800 w 21600"/>
              <a:gd name="T3" fmla="*/ 21600 h 21600"/>
              <a:gd name="T4" fmla="*/ 4889 w 21600"/>
              <a:gd name="T5" fmla="*/ 10800 h 21600"/>
              <a:gd name="T6" fmla="*/ 10800 w 21600"/>
              <a:gd name="T7" fmla="*/ 0 h 21600"/>
              <a:gd name="T8" fmla="*/ 6689 w 21600"/>
              <a:gd name="T9" fmla="*/ 6689 h 21600"/>
              <a:gd name="T10" fmla="*/ 14911 w 21600"/>
              <a:gd name="T11" fmla="*/ 14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777" y="21600"/>
                </a:lnTo>
                <a:lnTo>
                  <a:pt x="1182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D9F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924792" flipH="1" flipV="1">
            <a:off x="3027363" y="434975"/>
            <a:ext cx="952500" cy="6096000"/>
          </a:xfrm>
          <a:custGeom>
            <a:avLst/>
            <a:gdLst>
              <a:gd name="G0" fmla="+- 9680 0 0"/>
              <a:gd name="G1" fmla="+- 21600 0 9680"/>
              <a:gd name="G2" fmla="*/ 9680 1 2"/>
              <a:gd name="G3" fmla="+- 21600 0 G2"/>
              <a:gd name="G4" fmla="+/ 9680 21600 2"/>
              <a:gd name="G5" fmla="+/ G1 0 2"/>
              <a:gd name="G6" fmla="*/ 21600 21600 9680"/>
              <a:gd name="G7" fmla="*/ G6 1 2"/>
              <a:gd name="G8" fmla="+- 21600 0 G7"/>
              <a:gd name="G9" fmla="*/ 21600 1 2"/>
              <a:gd name="G10" fmla="+- 9680 0 G9"/>
              <a:gd name="G11" fmla="?: G10 G8 0"/>
              <a:gd name="G12" fmla="?: G10 G7 21600"/>
              <a:gd name="T0" fmla="*/ 16760 w 21600"/>
              <a:gd name="T1" fmla="*/ 10800 h 21600"/>
              <a:gd name="T2" fmla="*/ 10800 w 21600"/>
              <a:gd name="T3" fmla="*/ 21600 h 21600"/>
              <a:gd name="T4" fmla="*/ 4840 w 21600"/>
              <a:gd name="T5" fmla="*/ 10800 h 21600"/>
              <a:gd name="T6" fmla="*/ 10800 w 21600"/>
              <a:gd name="T7" fmla="*/ 0 h 21600"/>
              <a:gd name="T8" fmla="*/ 6640 w 21600"/>
              <a:gd name="T9" fmla="*/ 6640 h 21600"/>
              <a:gd name="T10" fmla="*/ 14960 w 21600"/>
              <a:gd name="T11" fmla="*/ 14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680" y="21600"/>
                </a:lnTo>
                <a:lnTo>
                  <a:pt x="1192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D9F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Cloud"/>
          <p:cNvSpPr>
            <a:spLocks noChangeAspect="1" noEditPoints="1" noChangeArrowheads="1"/>
          </p:cNvSpPr>
          <p:nvPr/>
        </p:nvSpPr>
        <p:spPr bwMode="auto">
          <a:xfrm>
            <a:off x="3013075" y="112713"/>
            <a:ext cx="3044825" cy="15954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 flipV="1">
          <a:off x="290513" y="577850"/>
          <a:ext cx="25241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14" imgW="7123320" imgH="1474920" progId="CorelDraw.Graphic.8">
                  <p:embed/>
                </p:oleObj>
              </mc:Choice>
              <mc:Fallback>
                <p:oleObj name="CorelDRAW" r:id="rId14" imgW="7123320" imgH="1474920" progId="CorelDraw.Graphic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290513" y="577850"/>
                        <a:ext cx="252412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1047750" y="471488"/>
          <a:ext cx="7286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16" imgW="1812600" imgH="1812240" progId="CorelDraw.Graphic.8">
                  <p:embed/>
                </p:oleObj>
              </mc:Choice>
              <mc:Fallback>
                <p:oleObj name="CorelDRAW" r:id="rId16" imgW="1812600" imgH="1812240" progId="CorelDraw.Graphic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71488"/>
                        <a:ext cx="728663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1243013" y="5810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EBF7FF"/>
                </a:solidFill>
                <a:cs typeface="Times New Roman (Arabic)" charset="0"/>
              </a:rPr>
              <a:t>E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085850" y="638175"/>
            <a:ext cx="45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>
                <a:solidFill>
                  <a:srgbClr val="EBF7FF"/>
                </a:solidFill>
                <a:cs typeface="Times New Roman (Arabic)" charset="0"/>
              </a:rPr>
              <a:t>N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1285875" y="628650"/>
            <a:ext cx="3762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600">
                <a:solidFill>
                  <a:srgbClr val="EBF7FF"/>
                </a:solidFill>
                <a:cs typeface="Times New Roman (Arabic)" charset="0"/>
              </a:rPr>
              <a:t>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8F8C6-48D2-4840-852C-2D3FE2592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AFD0156C-C7C8-47FA-9608-20D59A093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56881"/>
              </p:ext>
            </p:extLst>
          </p:nvPr>
        </p:nvGraphicFramePr>
        <p:xfrm>
          <a:off x="1638300" y="1752600"/>
          <a:ext cx="5867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" r:id="rId4" imgW="4358520" imgH="993600" progId="CorelDraw.Graphic.8">
                  <p:embed/>
                </p:oleObj>
              </mc:Choice>
              <mc:Fallback>
                <p:oleObj name="CorelDRAW" r:id="rId4" imgW="4358520" imgH="993600" progId="CorelDraw.Graphic.8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752600"/>
                        <a:ext cx="5867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935038" y="760413"/>
          <a:ext cx="3770312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Image" r:id="rId3" imgW="3682540" imgH="5117460" progId="">
                  <p:embed/>
                </p:oleObj>
              </mc:Choice>
              <mc:Fallback>
                <p:oleObj name="Image" r:id="rId3" imgW="3682540" imgH="51174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04" t="3307" r="4106" b="3024"/>
                      <a:stretch>
                        <a:fillRect/>
                      </a:stretch>
                    </p:blipFill>
                    <p:spPr bwMode="auto">
                      <a:xfrm>
                        <a:off x="935038" y="760413"/>
                        <a:ext cx="3770312" cy="5353050"/>
                      </a:xfrm>
                      <a:prstGeom prst="rect">
                        <a:avLst/>
                      </a:prstGeom>
                      <a:noFill/>
                      <a:ln w="101600" cmpd="thickThin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5105400" y="609600"/>
            <a:ext cx="3657600" cy="5638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0" cmpd="thickThin">
            <a:solidFill>
              <a:srgbClr val="0B00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05400" y="1295400"/>
            <a:ext cx="3657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ar-SA" sz="4400" b="1">
                <a:solidFill>
                  <a:srgbClr val="000066"/>
                </a:solidFill>
                <a:cs typeface="Jaridah" pitchFamily="2" charset="-78"/>
              </a:rPr>
              <a:t>مدعوّان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ar-SA" sz="4400" b="1">
                <a:solidFill>
                  <a:srgbClr val="000066"/>
                </a:solidFill>
                <a:cs typeface="Jaridah" pitchFamily="2" charset="-78"/>
              </a:rPr>
              <a:t>معاً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ar-SA" sz="4400" b="1">
                <a:solidFill>
                  <a:srgbClr val="000066"/>
                </a:solidFill>
                <a:cs typeface="Jaridah" pitchFamily="2" charset="-78"/>
              </a:rPr>
              <a:t>إلى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ar-SA" sz="4400" b="1">
                <a:solidFill>
                  <a:srgbClr val="000066"/>
                </a:solidFill>
                <a:cs typeface="Jaridah" pitchFamily="2" charset="-78"/>
              </a:rPr>
              <a:t>القداسة</a:t>
            </a:r>
            <a:endParaRPr lang="en-US" sz="4400" b="1">
              <a:solidFill>
                <a:srgbClr val="000066"/>
              </a:solidFill>
              <a:cs typeface="Jarida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DB0C7-44C4-4352-9220-45E6E5F20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F68F1DC-3829-4A28-8384-5211E98A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524000"/>
            <a:ext cx="73914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الزوجان المسيحيّان مدعوّان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بحيث يعمل كلّ منهما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على تحقيق قداسة الآخر ،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بفضل ..</a:t>
            </a:r>
            <a:endParaRPr lang="en-US" sz="53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0E611-0B95-43D4-B174-1204CD368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8C83F38-4B1B-460C-9126-BD90482F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05000"/>
            <a:ext cx="51816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ar-SY" sz="7200" b="1" dirty="0">
                <a:solidFill>
                  <a:srgbClr val="000066"/>
                </a:solidFill>
                <a:cs typeface="Simplified Arabic" pitchFamily="10" charset="-78"/>
              </a:rPr>
              <a:t>ثروات سرّ الزواج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7200" b="1" dirty="0">
                <a:solidFill>
                  <a:srgbClr val="000066"/>
                </a:solidFill>
                <a:cs typeface="Simplified Arabic" pitchFamily="10" charset="-78"/>
              </a:rPr>
              <a:t>ونِعَمه</a:t>
            </a:r>
            <a:endParaRPr lang="en-US" sz="72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B3981-CBB0-4F92-ABC4-5969B1FB0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22BD3974-84F4-4DBF-9F39-B0B6A009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614487"/>
            <a:ext cx="73914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بحيث يغدو الزوجان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شهادة للزواج المسيحي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في الكنيسة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وفي العالم</a:t>
            </a:r>
            <a:endParaRPr lang="en-US" sz="53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924800" cy="5084763"/>
          </a:xfrm>
          <a:prstGeom prst="rect">
            <a:avLst/>
          </a:prstGeom>
          <a:noFill/>
          <a:ln w="101600" cmpd="thickThin">
            <a:solidFill>
              <a:srgbClr val="62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5607B-314D-4D9A-8EE4-B1C22CD5A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3CA270E-08B3-47FD-906B-4A71600B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58875"/>
            <a:ext cx="75438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ar-SY" sz="6000" dirty="0">
                <a:solidFill>
                  <a:srgbClr val="800000"/>
                </a:solidFill>
                <a:cs typeface="MCS Taybah S_U normal." pitchFamily="2" charset="-78"/>
              </a:rPr>
              <a:t>رابعاً  :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endParaRPr lang="ar-SA" sz="3600" dirty="0">
              <a:solidFill>
                <a:srgbClr val="800000"/>
              </a:solidFill>
              <a:cs typeface="MCS Taybah S_U normal." pitchFamily="2" charset="-78"/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        لماذا 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 </a:t>
            </a:r>
            <a:r>
              <a:rPr lang="ar-SA" sz="7200" b="1" dirty="0">
                <a:solidFill>
                  <a:srgbClr val="800000"/>
                </a:solidFill>
                <a:cs typeface="Traditional Arabic" pitchFamily="10" charset="-78"/>
              </a:rPr>
              <a:t>"</a:t>
            </a: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 أخويّات عائلات مريم ..؟ </a:t>
            </a:r>
            <a:r>
              <a:rPr lang="ar-SA" sz="7200" b="1" dirty="0">
                <a:solidFill>
                  <a:srgbClr val="800000"/>
                </a:solidFill>
                <a:cs typeface="Traditional Arabic" pitchFamily="10" charset="-78"/>
              </a:rPr>
              <a:t>"</a:t>
            </a:r>
            <a:endParaRPr lang="en-US" sz="7200" b="1" dirty="0">
              <a:solidFill>
                <a:srgbClr val="800000"/>
              </a:solidFill>
              <a:cs typeface="Traditional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E757E-760B-4442-8F5A-CA1A85763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8" name="Oval 2">
            <a:extLst>
              <a:ext uri="{FF2B5EF4-FFF2-40B4-BE49-F238E27FC236}">
                <a16:creationId xmlns:a16="http://schemas.microsoft.com/office/drawing/2014/main" id="{04574816-002F-4A3A-836D-F2934B1B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731837"/>
            <a:ext cx="3810000" cy="2133600"/>
          </a:xfrm>
          <a:prstGeom prst="ellipse">
            <a:avLst/>
          </a:prstGeom>
          <a:solidFill>
            <a:srgbClr val="800000"/>
          </a:solidFill>
          <a:ln w="76200">
            <a:solidFill>
              <a:srgbClr val="0B00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36B3647-C15E-46BF-84EA-2109AE92B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189037"/>
            <a:ext cx="274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8000">
                <a:solidFill>
                  <a:schemeClr val="bg1"/>
                </a:solidFill>
                <a:cs typeface="Jaridah" pitchFamily="2" charset="-78"/>
              </a:rPr>
              <a:t>أخويّة</a:t>
            </a:r>
            <a:endParaRPr lang="en-US" sz="8000">
              <a:solidFill>
                <a:schemeClr val="bg1"/>
              </a:solidFill>
              <a:cs typeface="Jaridah" pitchFamily="2" charset="-78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F4C148A-CBEE-4655-84E1-A8907992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89037"/>
            <a:ext cx="1447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8800" b="1">
                <a:solidFill>
                  <a:srgbClr val="800000"/>
                </a:solidFill>
                <a:cs typeface="Simplified Arabic" pitchFamily="10" charset="-78"/>
              </a:rPr>
              <a:t>=</a:t>
            </a:r>
            <a:endParaRPr lang="en-US" sz="8800" b="1">
              <a:solidFill>
                <a:srgbClr val="800000"/>
              </a:solidFill>
              <a:cs typeface="Simplified Arabic" pitchFamily="10" charset="-7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B25E0E9-925C-4046-86AD-292EEECA8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89237"/>
            <a:ext cx="64008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600" b="1">
                <a:solidFill>
                  <a:srgbClr val="0B004C"/>
                </a:solidFill>
                <a:cs typeface="Simplified Arabic" pitchFamily="10" charset="-78"/>
              </a:rPr>
              <a:t>الروح </a:t>
            </a:r>
          </a:p>
          <a:p>
            <a:pPr>
              <a:spcBef>
                <a:spcPct val="50000"/>
              </a:spcBef>
            </a:pPr>
            <a:r>
              <a:rPr lang="ar-SA" sz="6600" b="1">
                <a:solidFill>
                  <a:srgbClr val="0B004C"/>
                </a:solidFill>
                <a:cs typeface="Simplified Arabic" pitchFamily="10" charset="-78"/>
              </a:rPr>
              <a:t>والوحدة الضروريّة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ar-SA" sz="6600" b="1">
                <a:solidFill>
                  <a:srgbClr val="0B004C"/>
                </a:solidFill>
                <a:cs typeface="Simplified Arabic" pitchFamily="10" charset="-78"/>
              </a:rPr>
              <a:t>لمتابعة رغبة مشتركة</a:t>
            </a:r>
            <a:endParaRPr lang="en-US" sz="6600" b="1">
              <a:solidFill>
                <a:srgbClr val="0B004C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utoUpdateAnimBg="0"/>
      <p:bldP spid="10" grpId="0" autoUpdateAnimBg="0"/>
      <p:bldP spid="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DCE90-5B7C-43A5-B4FB-CA8BC9E22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928688"/>
            <a:ext cx="6889749" cy="51673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AA05C-173B-4B3D-BD1B-FD1F343C64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8" name="Oval 2">
            <a:extLst>
              <a:ext uri="{FF2B5EF4-FFF2-40B4-BE49-F238E27FC236}">
                <a16:creationId xmlns:a16="http://schemas.microsoft.com/office/drawing/2014/main" id="{E4DD9497-957B-4FC4-BE1C-D0768079E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762000"/>
            <a:ext cx="3810000" cy="2133600"/>
          </a:xfrm>
          <a:prstGeom prst="ellipse">
            <a:avLst/>
          </a:prstGeom>
          <a:solidFill>
            <a:srgbClr val="800000"/>
          </a:solidFill>
          <a:ln w="76200">
            <a:solidFill>
              <a:srgbClr val="0B00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098827B-829D-42D2-9AE8-FE95B2EDE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19200"/>
            <a:ext cx="320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8000" dirty="0">
                <a:solidFill>
                  <a:schemeClr val="bg1"/>
                </a:solidFill>
                <a:cs typeface="Jaridah" pitchFamily="2" charset="-78"/>
              </a:rPr>
              <a:t>عائلات</a:t>
            </a:r>
            <a:endParaRPr lang="en-US" sz="8000" dirty="0">
              <a:solidFill>
                <a:schemeClr val="bg1"/>
              </a:solidFill>
              <a:cs typeface="Jaridah" pitchFamily="2" charset="-78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142EDE7-C4A1-44E5-8A78-BD2A07BA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19200"/>
            <a:ext cx="1447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8800" b="1">
                <a:solidFill>
                  <a:srgbClr val="800000"/>
                </a:solidFill>
                <a:cs typeface="Simplified Arabic" pitchFamily="10" charset="-78"/>
              </a:rPr>
              <a:t>=</a:t>
            </a:r>
            <a:endParaRPr lang="en-US" sz="8800" b="1">
              <a:solidFill>
                <a:srgbClr val="800000"/>
              </a:solidFill>
              <a:cs typeface="Simplified Arabic" pitchFamily="10" charset="-7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56118355-CD2B-484C-81A3-321C6428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90888"/>
            <a:ext cx="64008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5200" b="1">
                <a:solidFill>
                  <a:srgbClr val="0B004C"/>
                </a:solidFill>
                <a:cs typeface="Simplified Arabic" pitchFamily="10" charset="-78"/>
              </a:rPr>
              <a:t>جهود مشتركة لأزواج</a:t>
            </a:r>
          </a:p>
          <a:p>
            <a:pPr>
              <a:spcBef>
                <a:spcPct val="50000"/>
              </a:spcBef>
            </a:pPr>
            <a:r>
              <a:rPr lang="ar-SA" sz="5200" b="1">
                <a:solidFill>
                  <a:srgbClr val="0B004C"/>
                </a:solidFill>
                <a:cs typeface="Simplified Arabic" pitchFamily="10" charset="-78"/>
              </a:rPr>
              <a:t>وتعاون واهتمام بالآخرين</a:t>
            </a:r>
          </a:p>
          <a:p>
            <a:pPr>
              <a:spcBef>
                <a:spcPct val="50000"/>
              </a:spcBef>
            </a:pPr>
            <a:r>
              <a:rPr lang="ar-SA" sz="5200" b="1">
                <a:solidFill>
                  <a:srgbClr val="0B004C"/>
                </a:solidFill>
                <a:cs typeface="Simplified Arabic" pitchFamily="10" charset="-78"/>
              </a:rPr>
              <a:t>وبتقدّمهم الروحي والإنساني</a:t>
            </a:r>
            <a:endParaRPr lang="en-US" sz="5200" b="1">
              <a:solidFill>
                <a:srgbClr val="0B004C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utoUpdateAnimBg="0"/>
      <p:bldP spid="10" grpId="0" autoUpdateAnimBg="0"/>
      <p:bldP spid="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B782A-0095-4A71-BA27-6BBC7D5F8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4792"/>
            <a:ext cx="8112868" cy="4468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4E4AD-A079-476A-8BBE-4F4011B21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094C486-ADFF-4E7D-85FA-0421CFADD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1143000"/>
            <a:ext cx="62484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ar-SY" sz="6000" dirty="0">
                <a:solidFill>
                  <a:srgbClr val="800000"/>
                </a:solidFill>
                <a:cs typeface="MCS Taybah S_U normal." pitchFamily="2" charset="-78"/>
              </a:rPr>
              <a:t>ثالثـاً  :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endParaRPr lang="ar-SA" sz="3600" dirty="0">
              <a:solidFill>
                <a:srgbClr val="800000"/>
              </a:solidFill>
              <a:cs typeface="MCS Taybah S_U normal." pitchFamily="2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روحانيّتها</a:t>
            </a:r>
            <a:endParaRPr lang="en-US" sz="7200" dirty="0">
              <a:solidFill>
                <a:srgbClr val="800000"/>
              </a:solidFill>
              <a:cs typeface="MCS Taybah S_U normal.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3F5C59-430C-47F1-BAAE-DE888CFC7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8" name="Oval 2">
            <a:extLst>
              <a:ext uri="{FF2B5EF4-FFF2-40B4-BE49-F238E27FC236}">
                <a16:creationId xmlns:a16="http://schemas.microsoft.com/office/drawing/2014/main" id="{D8A5249F-03C8-4E7B-B68C-ADF558B96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"/>
            <a:ext cx="3810000" cy="2133600"/>
          </a:xfrm>
          <a:prstGeom prst="ellipse">
            <a:avLst/>
          </a:prstGeom>
          <a:solidFill>
            <a:srgbClr val="800000"/>
          </a:solidFill>
          <a:ln w="76200">
            <a:solidFill>
              <a:srgbClr val="0B00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8CB99DF-3CA0-4F60-9C2C-8B575B37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85800"/>
            <a:ext cx="213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8000">
                <a:solidFill>
                  <a:schemeClr val="bg1"/>
                </a:solidFill>
                <a:cs typeface="Jaridah" pitchFamily="2" charset="-78"/>
              </a:rPr>
              <a:t>مريم</a:t>
            </a:r>
            <a:endParaRPr lang="en-US" sz="8000">
              <a:solidFill>
                <a:schemeClr val="bg1"/>
              </a:solidFill>
              <a:cs typeface="Jaridah" pitchFamily="2" charset="-78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25A5698-BA03-4C34-871A-857CA63A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90600"/>
            <a:ext cx="1447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8800" b="1">
                <a:solidFill>
                  <a:srgbClr val="800000"/>
                </a:solidFill>
                <a:cs typeface="Simplified Arabic" pitchFamily="10" charset="-78"/>
              </a:rPr>
              <a:t>=</a:t>
            </a:r>
            <a:endParaRPr lang="en-US" sz="8800" b="1">
              <a:solidFill>
                <a:srgbClr val="800000"/>
              </a:solidFill>
              <a:cs typeface="Simplified Arabic" pitchFamily="10" charset="-7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451D9A74-8F8E-4D59-874B-D60F4200F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62288"/>
            <a:ext cx="84582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5200" b="1">
                <a:solidFill>
                  <a:srgbClr val="0B004C"/>
                </a:solidFill>
                <a:cs typeface="Simplified Arabic" pitchFamily="10" charset="-78"/>
              </a:rPr>
              <a:t>تقودنا إلى المسيح</a:t>
            </a:r>
          </a:p>
          <a:p>
            <a:pPr>
              <a:spcBef>
                <a:spcPct val="50000"/>
              </a:spcBef>
            </a:pPr>
            <a:r>
              <a:rPr lang="ar-SA" sz="5200" b="1">
                <a:solidFill>
                  <a:srgbClr val="0B004C"/>
                </a:solidFill>
                <a:cs typeface="Simplified Arabic" pitchFamily="10" charset="-78"/>
              </a:rPr>
              <a:t>مركز حياتنا الروحيّة</a:t>
            </a:r>
          </a:p>
          <a:p>
            <a:pPr>
              <a:spcBef>
                <a:spcPct val="50000"/>
              </a:spcBef>
            </a:pPr>
            <a:r>
              <a:rPr lang="ar-SA" sz="5200" b="1">
                <a:solidFill>
                  <a:srgbClr val="0B004C"/>
                </a:solidFill>
                <a:cs typeface="Simplified Arabic" pitchFamily="10" charset="-78"/>
              </a:rPr>
              <a:t>هي المثال الأكمل لإطاعة الروح القدس</a:t>
            </a:r>
            <a:endParaRPr lang="en-US" sz="5200" b="1">
              <a:solidFill>
                <a:srgbClr val="0B004C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utoUpdateAnimBg="0"/>
      <p:bldP spid="10" grpId="0" autoUpdateAnimBg="0"/>
      <p:bldP spid="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E:\Picture\إعلام\مريم2.jpg"/>
          <p:cNvPicPr>
            <a:picLocks noChangeAspect="1" noChangeArrowheads="1"/>
          </p:cNvPicPr>
          <p:nvPr/>
        </p:nvPicPr>
        <p:blipFill>
          <a:blip r:embed="rId2" cstate="email">
            <a:lum bright="30000" contrast="42000"/>
          </a:blip>
          <a:srcRect/>
          <a:stretch>
            <a:fillRect/>
          </a:stretch>
        </p:blipFill>
        <p:spPr bwMode="auto">
          <a:xfrm>
            <a:off x="2493963" y="609600"/>
            <a:ext cx="4135437" cy="5715000"/>
          </a:xfrm>
          <a:prstGeom prst="rect">
            <a:avLst/>
          </a:prstGeom>
          <a:noFill/>
          <a:ln w="114300" cmpd="thickThin">
            <a:solidFill>
              <a:srgbClr val="4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EAA69-EAA1-4181-AC84-1661941C1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8BB7796-475E-4416-8BC3-0FD984DA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066800"/>
            <a:ext cx="73914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ar-SA" sz="5400" b="1" dirty="0">
                <a:solidFill>
                  <a:srgbClr val="000066"/>
                </a:solidFill>
                <a:cs typeface="Simplified Arabic" pitchFamily="10" charset="-78"/>
              </a:rPr>
              <a:t>الأزواج المسيحيّون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ar-SA" sz="5400" b="1" dirty="0">
                <a:solidFill>
                  <a:srgbClr val="000066"/>
                </a:solidFill>
                <a:cs typeface="Simplified Arabic" pitchFamily="10" charset="-78"/>
              </a:rPr>
              <a:t> المتّحدون بسرّ الزواج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ar-SA" sz="5400" b="1" dirty="0">
                <a:solidFill>
                  <a:srgbClr val="000066"/>
                </a:solidFill>
                <a:cs typeface="Simplified Arabic" pitchFamily="10" charset="-78"/>
              </a:rPr>
              <a:t>مدعوّون إلى اتّباع المسيح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ar-SA" sz="5400" b="1" dirty="0">
                <a:solidFill>
                  <a:srgbClr val="000066"/>
                </a:solidFill>
                <a:cs typeface="Simplified Arabic" pitchFamily="10" charset="-78"/>
              </a:rPr>
              <a:t>على طريق ..</a:t>
            </a:r>
            <a:endParaRPr lang="en-US" sz="54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762000" y="1149350"/>
          <a:ext cx="6248400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Image" r:id="rId3" imgW="10704762" imgH="7809524" progId="">
                  <p:embed/>
                </p:oleObj>
              </mc:Choice>
              <mc:Fallback>
                <p:oleObj name="Image" r:id="rId3" imgW="10704762" imgH="7809524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9350"/>
                        <a:ext cx="6248400" cy="4557713"/>
                      </a:xfrm>
                      <a:prstGeom prst="rect">
                        <a:avLst/>
                      </a:prstGeom>
                      <a:noFill/>
                      <a:ln w="101600" cmpd="thickThin">
                        <a:solidFill>
                          <a:srgbClr val="00005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5662613" y="2057400"/>
            <a:ext cx="2743200" cy="2743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FF5050"/>
              </a:gs>
              <a:gs pos="100000">
                <a:srgbClr val="FF5050">
                  <a:gamma/>
                  <a:tint val="2156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01600" cmpd="thickThin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181725" y="2590800"/>
            <a:ext cx="1676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8000" dirty="0">
                <a:solidFill>
                  <a:srgbClr val="0B004C"/>
                </a:solidFill>
                <a:latin typeface="Decorated035 BT" pitchFamily="90" charset="0"/>
                <a:cs typeface="MCS Taybah S_U normal." pitchFamily="2" charset="-78"/>
              </a:rPr>
              <a:t>الحب</a:t>
            </a:r>
            <a:endParaRPr lang="en-US" sz="8000" dirty="0">
              <a:solidFill>
                <a:srgbClr val="0B004C"/>
              </a:solidFill>
              <a:latin typeface="Decorated035 BT" pitchFamily="90" charset="0"/>
              <a:cs typeface="MCS Taybah S_U normal.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700213"/>
            <a:ext cx="5562600" cy="3708400"/>
          </a:xfrm>
          <a:prstGeom prst="rect">
            <a:avLst/>
          </a:prstGeom>
          <a:noFill/>
          <a:ln w="101600" cmpd="thickThin">
            <a:solidFill>
              <a:srgbClr val="990000"/>
            </a:solidFill>
            <a:miter lim="800000"/>
            <a:headEnd/>
            <a:tailEnd/>
          </a:ln>
          <a:effectLst/>
        </p:spPr>
      </p:pic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410200" y="457200"/>
            <a:ext cx="3276600" cy="32004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486400" y="1851025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Y" sz="6000">
                <a:solidFill>
                  <a:srgbClr val="0B004C"/>
                </a:solidFill>
                <a:cs typeface="MCS Taybah S_U normal." pitchFamily="2" charset="-78"/>
              </a:rPr>
              <a:t>والسعادة</a:t>
            </a:r>
            <a:endParaRPr lang="en-US" sz="6000">
              <a:solidFill>
                <a:srgbClr val="0B004C"/>
              </a:solidFill>
              <a:cs typeface="MCS Taybah S_U normal.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457200" y="1506538"/>
          <a:ext cx="51816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Image" r:id="rId3" imgW="8050794" imgH="6095238" progId="">
                  <p:embed/>
                </p:oleObj>
              </mc:Choice>
              <mc:Fallback>
                <p:oleObj name="Image" r:id="rId3" imgW="8050794" imgH="6095238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24" t="3780" r="5724" b="9450"/>
                      <a:stretch>
                        <a:fillRect/>
                      </a:stretch>
                    </p:blipFill>
                    <p:spPr bwMode="auto">
                      <a:xfrm>
                        <a:off x="457200" y="1506538"/>
                        <a:ext cx="5181600" cy="3844925"/>
                      </a:xfrm>
                      <a:prstGeom prst="rect">
                        <a:avLst/>
                      </a:prstGeom>
                      <a:noFill/>
                      <a:ln w="101600" cmpd="thickThin">
                        <a:solidFill>
                          <a:srgbClr val="00005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786438" y="1938338"/>
          <a:ext cx="294163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CorelDRAW" r:id="rId5" imgW="3776760" imgH="3816360" progId="CorelDraw.Graphic.8">
                  <p:embed/>
                </p:oleObj>
              </mc:Choice>
              <mc:Fallback>
                <p:oleObj name="CorelDRAW" r:id="rId5" imgW="3776760" imgH="3816360" progId="CorelDraw.Graphic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938338"/>
                        <a:ext cx="2941637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910263" y="2652713"/>
            <a:ext cx="2486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Y" sz="4400">
                <a:solidFill>
                  <a:srgbClr val="0B004C"/>
                </a:solidFill>
                <a:cs typeface="MCS Taybah S_U normal." pitchFamily="2" charset="-78"/>
              </a:rPr>
              <a:t>والقداسة</a:t>
            </a:r>
            <a:endParaRPr lang="en-US" sz="4400">
              <a:solidFill>
                <a:srgbClr val="0B004C"/>
              </a:solidFill>
              <a:cs typeface="MCS Taybah S_U normal.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07DC1-1825-461D-B83A-A2F6C220E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1EC617C-D8D9-45DB-B419-1755FB88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614488"/>
            <a:ext cx="73914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وأخويّات عائلات مريم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عطاء الروح القدس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مقدّمة إلى :</a:t>
            </a:r>
            <a:endParaRPr lang="en-US" sz="53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B9D66-1D74-4A08-A1DC-125B42BC0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F590C5AA-0C70-41B1-9F46-3E41F642C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524000"/>
            <a:ext cx="73914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أزواج ( كوبلات ) العالم أجمع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لمساعدتهم على تطوير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روحانيّتهم الزوجيّة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 dirty="0">
                <a:solidFill>
                  <a:srgbClr val="000066"/>
                </a:solidFill>
                <a:cs typeface="Simplified Arabic" pitchFamily="10" charset="-78"/>
              </a:rPr>
              <a:t>وعيشها</a:t>
            </a:r>
            <a:endParaRPr lang="en-US" sz="53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03790-6D85-4D22-A111-61FBD93BA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361C1EDF-FA8D-4ECE-9D8C-2D32DB5D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27200"/>
            <a:ext cx="73914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6600" b="1" dirty="0">
                <a:solidFill>
                  <a:srgbClr val="006600"/>
                </a:solidFill>
                <a:cs typeface="Simplified Arabic" pitchFamily="10" charset="-78"/>
              </a:rPr>
              <a:t>الروحانيّة الزوجيّة ..؟!</a:t>
            </a:r>
            <a:endParaRPr lang="en-US" sz="6600" b="1" dirty="0">
              <a:solidFill>
                <a:srgbClr val="006600"/>
              </a:solidFill>
              <a:cs typeface="Simplified Arabic" pitchFamily="10" charset="-7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0FFD3BF-5823-4976-B14F-09604D021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946400"/>
            <a:ext cx="73914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A" sz="5400" b="1">
                <a:solidFill>
                  <a:srgbClr val="000066"/>
                </a:solidFill>
                <a:cs typeface="Traditional Arabic" pitchFamily="10" charset="-78"/>
              </a:rPr>
              <a:t>"</a:t>
            </a:r>
            <a:r>
              <a:rPr lang="ar-SY" sz="5300" b="1">
                <a:solidFill>
                  <a:srgbClr val="000066"/>
                </a:solidFill>
                <a:cs typeface="Simplified Arabic" pitchFamily="10" charset="-78"/>
              </a:rPr>
              <a:t> الزواج المسيحي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>
                <a:solidFill>
                  <a:srgbClr val="000066"/>
                </a:solidFill>
                <a:cs typeface="Simplified Arabic" pitchFamily="10" charset="-78"/>
              </a:rPr>
              <a:t>من حيث هو سرّ ، هو دعوة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300" b="1">
                <a:solidFill>
                  <a:srgbClr val="000066"/>
                </a:solidFill>
                <a:cs typeface="Simplified Arabic" pitchFamily="10" charset="-78"/>
              </a:rPr>
              <a:t>إلى القداسة ، وطريق إليها </a:t>
            </a:r>
            <a:r>
              <a:rPr lang="ar-SA" sz="5400" b="1">
                <a:solidFill>
                  <a:srgbClr val="000066"/>
                </a:solidFill>
                <a:cs typeface="Traditional Arabic" pitchFamily="10" charset="-78"/>
              </a:rPr>
              <a:t>"</a:t>
            </a:r>
            <a:endParaRPr lang="en-US" sz="5400" b="1">
              <a:solidFill>
                <a:srgbClr val="000066"/>
              </a:solidFill>
              <a:cs typeface="Traditional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تصميم افتراضي">
      <a:majorFont>
        <a:latin typeface="Times New Roman"/>
        <a:ea typeface=""/>
        <a:cs typeface="Times New Roman (Arabic)"/>
      </a:majorFont>
      <a:minorFont>
        <a:latin typeface="Times New Roman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6" charset="0"/>
            <a:cs typeface="DecoType Naskh Special" pitchFamily="10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6" charset="0"/>
            <a:cs typeface="DecoType Naskh Special" pitchFamily="10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136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Decorated035 BT</vt:lpstr>
      <vt:lpstr>Times New Roman</vt:lpstr>
      <vt:lpstr>تصميم افتراضي</vt:lpstr>
      <vt:lpstr>CorelDRAW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منير كويفاتي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>منير كويفاتي</dc:creator>
  <cp:lastModifiedBy>Toni</cp:lastModifiedBy>
  <cp:revision>114</cp:revision>
  <dcterms:created xsi:type="dcterms:W3CDTF">2003-03-09T15:29:20Z</dcterms:created>
  <dcterms:modified xsi:type="dcterms:W3CDTF">2021-10-26T19:50:11Z</dcterms:modified>
</cp:coreProperties>
</file>