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</p:sldIdLst>
  <p:sldSz cx="9144000" cy="6858000" type="screen4x3"/>
  <p:notesSz cx="6858000" cy="9144000"/>
  <p:defaultTextStyle>
    <a:defPPr>
      <a:defRPr lang="ar-SA"/>
    </a:defPPr>
    <a:lvl1pPr algn="ct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1pPr>
    <a:lvl2pPr marL="457200" algn="ct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2pPr>
    <a:lvl3pPr marL="914400" algn="ct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3pPr>
    <a:lvl4pPr marL="1371600" algn="ct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4pPr>
    <a:lvl5pPr marL="1828800" algn="ct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DecoType Naskh Special" pitchFamily="10" charset="-7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ni" initials="T" lastIdx="1" clrIdx="0">
    <p:extLst>
      <p:ext uri="{19B8F6BF-5375-455C-9EA6-DF929625EA0E}">
        <p15:presenceInfo xmlns:p15="http://schemas.microsoft.com/office/powerpoint/2012/main" userId="To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66"/>
    <a:srgbClr val="969696"/>
    <a:srgbClr val="B2B2B2"/>
    <a:srgbClr val="FFFFCC"/>
    <a:srgbClr val="990000"/>
    <a:srgbClr val="6E2F00"/>
    <a:srgbClr val="6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794" autoAdjust="0"/>
    <p:restoredTop sz="91989" autoAdjust="0"/>
  </p:normalViewPr>
  <p:slideViewPr>
    <p:cSldViewPr>
      <p:cViewPr varScale="1">
        <p:scale>
          <a:sx n="99" d="100"/>
          <a:sy n="99" d="100"/>
        </p:scale>
        <p:origin x="648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-85725" y="-103188"/>
            <a:ext cx="9399588" cy="7042151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EBF7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AutoShape 10"/>
          <p:cNvSpPr>
            <a:spLocks noChangeArrowheads="1"/>
          </p:cNvSpPr>
          <p:nvPr/>
        </p:nvSpPr>
        <p:spPr bwMode="auto">
          <a:xfrm flipV="1">
            <a:off x="4089400" y="576263"/>
            <a:ext cx="952500" cy="6096000"/>
          </a:xfrm>
          <a:custGeom>
            <a:avLst/>
            <a:gdLst>
              <a:gd name="G0" fmla="+- 9719 0 0"/>
              <a:gd name="G1" fmla="+- 21600 0 9719"/>
              <a:gd name="G2" fmla="*/ 9719 1 2"/>
              <a:gd name="G3" fmla="+- 21600 0 G2"/>
              <a:gd name="G4" fmla="+/ 9719 21600 2"/>
              <a:gd name="G5" fmla="+/ G1 0 2"/>
              <a:gd name="G6" fmla="*/ 21600 21600 9719"/>
              <a:gd name="G7" fmla="*/ G6 1 2"/>
              <a:gd name="G8" fmla="+- 21600 0 G7"/>
              <a:gd name="G9" fmla="*/ 21600 1 2"/>
              <a:gd name="G10" fmla="+- 9719 0 G9"/>
              <a:gd name="G11" fmla="?: G10 G8 0"/>
              <a:gd name="G12" fmla="?: G10 G7 21600"/>
              <a:gd name="T0" fmla="*/ 16740 w 21600"/>
              <a:gd name="T1" fmla="*/ 10800 h 21600"/>
              <a:gd name="T2" fmla="*/ 10800 w 21600"/>
              <a:gd name="T3" fmla="*/ 21600 h 21600"/>
              <a:gd name="T4" fmla="*/ 4860 w 21600"/>
              <a:gd name="T5" fmla="*/ 10800 h 21600"/>
              <a:gd name="T6" fmla="*/ 10800 w 21600"/>
              <a:gd name="T7" fmla="*/ 0 h 21600"/>
              <a:gd name="T8" fmla="*/ 6660 w 21600"/>
              <a:gd name="T9" fmla="*/ 6660 h 21600"/>
              <a:gd name="T10" fmla="*/ 14940 w 21600"/>
              <a:gd name="T11" fmla="*/ 1494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9719" y="21600"/>
                </a:lnTo>
                <a:lnTo>
                  <a:pt x="11881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EBF7FF"/>
              </a:gs>
              <a:gs pos="100000">
                <a:srgbClr val="D9F1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AutoShape 11"/>
          <p:cNvSpPr>
            <a:spLocks noChangeArrowheads="1"/>
          </p:cNvSpPr>
          <p:nvPr/>
        </p:nvSpPr>
        <p:spPr bwMode="auto">
          <a:xfrm rot="20675208" flipV="1">
            <a:off x="5146675" y="430213"/>
            <a:ext cx="952500" cy="6096000"/>
          </a:xfrm>
          <a:custGeom>
            <a:avLst/>
            <a:gdLst>
              <a:gd name="G0" fmla="+- 9777 0 0"/>
              <a:gd name="G1" fmla="+- 21600 0 9777"/>
              <a:gd name="G2" fmla="*/ 9777 1 2"/>
              <a:gd name="G3" fmla="+- 21600 0 G2"/>
              <a:gd name="G4" fmla="+/ 9777 21600 2"/>
              <a:gd name="G5" fmla="+/ G1 0 2"/>
              <a:gd name="G6" fmla="*/ 21600 21600 9777"/>
              <a:gd name="G7" fmla="*/ G6 1 2"/>
              <a:gd name="G8" fmla="+- 21600 0 G7"/>
              <a:gd name="G9" fmla="*/ 21600 1 2"/>
              <a:gd name="G10" fmla="+- 9777 0 G9"/>
              <a:gd name="G11" fmla="?: G10 G8 0"/>
              <a:gd name="G12" fmla="?: G10 G7 21600"/>
              <a:gd name="T0" fmla="*/ 16711 w 21600"/>
              <a:gd name="T1" fmla="*/ 10800 h 21600"/>
              <a:gd name="T2" fmla="*/ 10800 w 21600"/>
              <a:gd name="T3" fmla="*/ 21600 h 21600"/>
              <a:gd name="T4" fmla="*/ 4889 w 21600"/>
              <a:gd name="T5" fmla="*/ 10800 h 21600"/>
              <a:gd name="T6" fmla="*/ 10800 w 21600"/>
              <a:gd name="T7" fmla="*/ 0 h 21600"/>
              <a:gd name="T8" fmla="*/ 6689 w 21600"/>
              <a:gd name="T9" fmla="*/ 6689 h 21600"/>
              <a:gd name="T10" fmla="*/ 14911 w 21600"/>
              <a:gd name="T11" fmla="*/ 1491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9777" y="21600"/>
                </a:lnTo>
                <a:lnTo>
                  <a:pt x="11823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EBF7FF"/>
              </a:gs>
              <a:gs pos="100000">
                <a:srgbClr val="D9F1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 rot="924792" flipH="1" flipV="1">
            <a:off x="3027363" y="434975"/>
            <a:ext cx="952500" cy="6096000"/>
          </a:xfrm>
          <a:custGeom>
            <a:avLst/>
            <a:gdLst>
              <a:gd name="G0" fmla="+- 9680 0 0"/>
              <a:gd name="G1" fmla="+- 21600 0 9680"/>
              <a:gd name="G2" fmla="*/ 9680 1 2"/>
              <a:gd name="G3" fmla="+- 21600 0 G2"/>
              <a:gd name="G4" fmla="+/ 9680 21600 2"/>
              <a:gd name="G5" fmla="+/ G1 0 2"/>
              <a:gd name="G6" fmla="*/ 21600 21600 9680"/>
              <a:gd name="G7" fmla="*/ G6 1 2"/>
              <a:gd name="G8" fmla="+- 21600 0 G7"/>
              <a:gd name="G9" fmla="*/ 21600 1 2"/>
              <a:gd name="G10" fmla="+- 9680 0 G9"/>
              <a:gd name="G11" fmla="?: G10 G8 0"/>
              <a:gd name="G12" fmla="?: G10 G7 21600"/>
              <a:gd name="T0" fmla="*/ 16760 w 21600"/>
              <a:gd name="T1" fmla="*/ 10800 h 21600"/>
              <a:gd name="T2" fmla="*/ 10800 w 21600"/>
              <a:gd name="T3" fmla="*/ 21600 h 21600"/>
              <a:gd name="T4" fmla="*/ 4840 w 21600"/>
              <a:gd name="T5" fmla="*/ 10800 h 21600"/>
              <a:gd name="T6" fmla="*/ 10800 w 21600"/>
              <a:gd name="T7" fmla="*/ 0 h 21600"/>
              <a:gd name="T8" fmla="*/ 6640 w 21600"/>
              <a:gd name="T9" fmla="*/ 6640 h 21600"/>
              <a:gd name="T10" fmla="*/ 14960 w 21600"/>
              <a:gd name="T11" fmla="*/ 1496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9680" y="21600"/>
                </a:lnTo>
                <a:lnTo>
                  <a:pt x="11920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EBF7FF"/>
              </a:gs>
              <a:gs pos="100000">
                <a:srgbClr val="D9F1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Cloud"/>
          <p:cNvSpPr>
            <a:spLocks noChangeAspect="1" noEditPoints="1" noChangeArrowheads="1"/>
          </p:cNvSpPr>
          <p:nvPr/>
        </p:nvSpPr>
        <p:spPr bwMode="auto">
          <a:xfrm>
            <a:off x="3013075" y="112713"/>
            <a:ext cx="3044825" cy="159543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0">
            <a:gsLst>
              <a:gs pos="0">
                <a:srgbClr val="EBF7FF"/>
              </a:gs>
              <a:gs pos="100000">
                <a:srgbClr val="CCE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 flipV="1">
          <a:off x="290513" y="577850"/>
          <a:ext cx="252412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CorelDRAW" r:id="rId14" imgW="7123320" imgH="1474920" progId="CorelDraw.Graphic.8">
                  <p:embed/>
                </p:oleObj>
              </mc:Choice>
              <mc:Fallback>
                <p:oleObj name="CorelDRAW" r:id="rId14" imgW="7123320" imgH="1474920" progId="CorelDraw.Graphic.8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V="1">
                        <a:off x="290513" y="577850"/>
                        <a:ext cx="252412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047750" y="471488"/>
          <a:ext cx="72866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CorelDRAW" r:id="rId16" imgW="1812600" imgH="1812240" progId="CorelDraw.Graphic.8">
                  <p:embed/>
                </p:oleObj>
              </mc:Choice>
              <mc:Fallback>
                <p:oleObj name="CorelDRAW" r:id="rId16" imgW="1812600" imgH="1812240" progId="CorelDraw.Graphic.8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471488"/>
                        <a:ext cx="728663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1243013" y="5810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solidFill>
                  <a:srgbClr val="EBF7FF"/>
                </a:solidFill>
                <a:cs typeface="Times New Roman (Arabic)" charset="0"/>
              </a:rPr>
              <a:t>E</a:t>
            </a:r>
          </a:p>
        </p:txBody>
      </p:sp>
      <p:sp>
        <p:nvSpPr>
          <p:cNvPr id="1044" name="Text Box 20"/>
          <p:cNvSpPr txBox="1">
            <a:spLocks noChangeArrowheads="1"/>
          </p:cNvSpPr>
          <p:nvPr/>
        </p:nvSpPr>
        <p:spPr bwMode="auto">
          <a:xfrm>
            <a:off x="1085850" y="638175"/>
            <a:ext cx="457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>
                <a:solidFill>
                  <a:srgbClr val="EBF7FF"/>
                </a:solidFill>
                <a:cs typeface="Times New Roman (Arabic)" charset="0"/>
              </a:rPr>
              <a:t>N</a:t>
            </a:r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1285875" y="628650"/>
            <a:ext cx="3762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2600">
                <a:solidFill>
                  <a:srgbClr val="EBF7FF"/>
                </a:solidFill>
                <a:cs typeface="Times New Roman (Arabic)" charset="0"/>
              </a:rPr>
              <a:t>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278F8C6-48D2-4840-852C-2D3FE25924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AFD0156C-C7C8-47FA-9608-20D59A0936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956881"/>
              </p:ext>
            </p:extLst>
          </p:nvPr>
        </p:nvGraphicFramePr>
        <p:xfrm>
          <a:off x="1638300" y="1752600"/>
          <a:ext cx="586740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CorelDRAW" r:id="rId4" imgW="4358520" imgH="993600" progId="CorelDraw.Graphic.8">
                  <p:embed/>
                </p:oleObj>
              </mc:Choice>
              <mc:Fallback>
                <p:oleObj name="CorelDRAW" r:id="rId4" imgW="4358520" imgH="993600" progId="CorelDraw.Graphic.8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1752600"/>
                        <a:ext cx="5867400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60AAFE2-FBAD-49EC-8081-21406E443F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36975D39-5CE7-4B8F-9D0F-C5CD16C2AC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620420"/>
              </p:ext>
            </p:extLst>
          </p:nvPr>
        </p:nvGraphicFramePr>
        <p:xfrm>
          <a:off x="7696200" y="2133600"/>
          <a:ext cx="531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6" name="CorelDRAW" r:id="rId4" imgW="1240920" imgH="1243440" progId="CorelDraw.Graphic.8">
                  <p:embed/>
                </p:oleObj>
              </mc:Choice>
              <mc:Fallback>
                <p:oleObj name="CorelDRAW" r:id="rId4" imgW="1240920" imgH="1243440" progId="CorelDraw.Graphic.8">
                  <p:embed/>
                  <p:pic>
                    <p:nvPicPr>
                      <p:cNvPr id="532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2133600"/>
                        <a:ext cx="531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>
            <a:extLst>
              <a:ext uri="{FF2B5EF4-FFF2-40B4-BE49-F238E27FC236}">
                <a16:creationId xmlns:a16="http://schemas.microsoft.com/office/drawing/2014/main" id="{46F28AE5-7277-4C49-B78C-A4216E811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825625"/>
            <a:ext cx="6934200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بمحاولة التقدّم في</a:t>
            </a:r>
          </a:p>
          <a:p>
            <a:pPr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معرفة التقشّف المسيحي</a:t>
            </a:r>
          </a:p>
          <a:p>
            <a:pPr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وممارسته</a:t>
            </a:r>
            <a:endParaRPr lang="en-US" sz="6600" b="1">
              <a:solidFill>
                <a:srgbClr val="000066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Oval 2"/>
          <p:cNvSpPr>
            <a:spLocks noChangeArrowheads="1"/>
          </p:cNvSpPr>
          <p:nvPr/>
        </p:nvSpPr>
        <p:spPr bwMode="auto">
          <a:xfrm>
            <a:off x="5334000" y="323850"/>
            <a:ext cx="3200400" cy="2720975"/>
          </a:xfrm>
          <a:prstGeom prst="ellipse">
            <a:avLst/>
          </a:prstGeom>
          <a:solidFill>
            <a:srgbClr val="800000"/>
          </a:solidFill>
          <a:ln w="76200">
            <a:solidFill>
              <a:srgbClr val="0B004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5791200" y="685800"/>
            <a:ext cx="23622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ar-SA" sz="6000">
                <a:solidFill>
                  <a:schemeClr val="bg1"/>
                </a:solidFill>
                <a:cs typeface="Jaridah" pitchFamily="2" charset="-78"/>
              </a:rPr>
              <a:t>نتعاون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ar-SA" sz="6000">
                <a:solidFill>
                  <a:schemeClr val="bg1"/>
                </a:solidFill>
                <a:cs typeface="Jaridah" pitchFamily="2" charset="-78"/>
              </a:rPr>
              <a:t>في</a:t>
            </a:r>
            <a:endParaRPr lang="en-US" sz="6000">
              <a:solidFill>
                <a:schemeClr val="bg1"/>
              </a:solidFill>
              <a:cs typeface="Jaridah" pitchFamily="2" charset="-78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733800" y="928688"/>
            <a:ext cx="14478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800" b="1">
                <a:solidFill>
                  <a:srgbClr val="800000"/>
                </a:solidFill>
                <a:cs typeface="Simplified Arabic" pitchFamily="10" charset="-78"/>
              </a:rPr>
              <a:t>:</a:t>
            </a:r>
            <a:endParaRPr lang="en-US" sz="8800" b="1">
              <a:solidFill>
                <a:srgbClr val="800000"/>
              </a:solidFill>
              <a:cs typeface="Simplified Arabic" pitchFamily="10" charset="-78"/>
            </a:endParaRP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4114800" y="3581400"/>
            <a:ext cx="4800600" cy="260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6600" b="1">
                <a:solidFill>
                  <a:srgbClr val="006600"/>
                </a:solidFill>
                <a:cs typeface="Simplified Arabic" pitchFamily="10" charset="-78"/>
              </a:rPr>
              <a:t>2 – التقدّم في</a:t>
            </a:r>
          </a:p>
          <a:p>
            <a:pPr algn="r">
              <a:spcBef>
                <a:spcPct val="50000"/>
              </a:spcBef>
            </a:pPr>
            <a:r>
              <a:rPr lang="ar-SA" sz="6600" b="1">
                <a:solidFill>
                  <a:srgbClr val="006600"/>
                </a:solidFill>
                <a:cs typeface="Simplified Arabic" pitchFamily="10" charset="-78"/>
              </a:rPr>
              <a:t> </a:t>
            </a:r>
            <a:r>
              <a:rPr lang="ar-SA" sz="2800" b="1">
                <a:solidFill>
                  <a:srgbClr val="006600"/>
                </a:solidFill>
                <a:cs typeface="Simplified Arabic" pitchFamily="10" charset="-78"/>
              </a:rPr>
              <a:t>      </a:t>
            </a:r>
            <a:r>
              <a:rPr lang="ar-SA" sz="6600" b="1">
                <a:solidFill>
                  <a:srgbClr val="006600"/>
                </a:solidFill>
                <a:cs typeface="Simplified Arabic" pitchFamily="10" charset="-78"/>
              </a:rPr>
              <a:t>محبّة القريب</a:t>
            </a:r>
            <a:endParaRPr lang="en-US" sz="6600" b="1">
              <a:solidFill>
                <a:srgbClr val="006600"/>
              </a:solidFill>
              <a:cs typeface="Simplified Arabic" pitchFamily="10" charset="-78"/>
            </a:endParaRPr>
          </a:p>
        </p:txBody>
      </p:sp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685800" y="876300"/>
          <a:ext cx="3522663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9" name="CorelDRAW" r:id="rId3" imgW="4549320" imgH="6594840" progId="CorelDraw.Graphic.8">
                  <p:embed/>
                </p:oleObj>
              </mc:Choice>
              <mc:Fallback>
                <p:oleObj name="CorelDRAW" r:id="rId3" imgW="4549320" imgH="6594840" progId="CorelDraw.Graphic.8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876300"/>
                        <a:ext cx="3522663" cy="5105400"/>
                      </a:xfrm>
                      <a:prstGeom prst="rect">
                        <a:avLst/>
                      </a:prstGeom>
                      <a:noFill/>
                      <a:ln w="101600" cmpd="thinThick">
                        <a:solidFill>
                          <a:srgbClr val="00006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animBg="1"/>
      <p:bldP spid="54275" grpId="0" autoUpdateAnimBg="0"/>
      <p:bldP spid="54276" grpId="0" autoUpdateAnimBg="0"/>
      <p:bldP spid="5427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3F88DB-4971-4E76-9EFE-8DF52266DB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9002D228-B53E-4DF9-BABA-043F9E06C0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022986"/>
              </p:ext>
            </p:extLst>
          </p:nvPr>
        </p:nvGraphicFramePr>
        <p:xfrm>
          <a:off x="7696200" y="1573212"/>
          <a:ext cx="531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4" name="CorelDRAW" r:id="rId4" imgW="1240920" imgH="1243440" progId="CorelDraw.Graphic.8">
                  <p:embed/>
                </p:oleObj>
              </mc:Choice>
              <mc:Fallback>
                <p:oleObj name="CorelDRAW" r:id="rId4" imgW="1240920" imgH="1243440" progId="CorelDraw.Graphic.8">
                  <p:embed/>
                  <p:pic>
                    <p:nvPicPr>
                      <p:cNvPr id="552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1573212"/>
                        <a:ext cx="531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>
            <a:extLst>
              <a:ext uri="{FF2B5EF4-FFF2-40B4-BE49-F238E27FC236}">
                <a16:creationId xmlns:a16="http://schemas.microsoft.com/office/drawing/2014/main" id="{8B068A00-16A3-4129-9F7C-5F0C1EF86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401762"/>
            <a:ext cx="6934200" cy="522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بعيش تعاون زوجي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في المجالات كلّها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وبخاصة في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 المجال الروحي</a:t>
            </a:r>
            <a:endParaRPr lang="en-US" sz="6600" b="1" dirty="0">
              <a:solidFill>
                <a:srgbClr val="000066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C08F80-3AA3-4975-A271-4B4EB33EC2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6700880C-C037-45E0-9B31-0A70511E5C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157876"/>
              </p:ext>
            </p:extLst>
          </p:nvPr>
        </p:nvGraphicFramePr>
        <p:xfrm>
          <a:off x="7696200" y="1725612"/>
          <a:ext cx="531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8" name="CorelDRAW" r:id="rId4" imgW="1240920" imgH="1243440" progId="CorelDraw.Graphic.8">
                  <p:embed/>
                </p:oleObj>
              </mc:Choice>
              <mc:Fallback>
                <p:oleObj name="CorelDRAW" r:id="rId4" imgW="1240920" imgH="1243440" progId="CorelDraw.Graphic.8">
                  <p:embed/>
                  <p:pic>
                    <p:nvPicPr>
                      <p:cNvPr id="563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1725612"/>
                        <a:ext cx="531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>
            <a:extLst>
              <a:ext uri="{FF2B5EF4-FFF2-40B4-BE49-F238E27FC236}">
                <a16:creationId xmlns:a16="http://schemas.microsoft.com/office/drawing/2014/main" id="{C70DC8AF-EFC0-4091-9660-B240A8492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554162"/>
            <a:ext cx="6934200" cy="522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بالاهتمام الدائم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بتربية الأولاد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تربية إنسانيّة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ومسيحيّة</a:t>
            </a:r>
            <a:endParaRPr lang="en-US" sz="6600" b="1">
              <a:solidFill>
                <a:srgbClr val="000066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B0D2C2A-F1FE-4365-99B7-B0F020C31F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03DBF775-4D92-4011-9849-7D327E734F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616377"/>
              </p:ext>
            </p:extLst>
          </p:nvPr>
        </p:nvGraphicFramePr>
        <p:xfrm>
          <a:off x="7696200" y="2297112"/>
          <a:ext cx="531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2" name="CorelDRAW" r:id="rId4" imgW="1240920" imgH="1243440" progId="CorelDraw.Graphic.8">
                  <p:embed/>
                </p:oleObj>
              </mc:Choice>
              <mc:Fallback>
                <p:oleObj name="CorelDRAW" r:id="rId4" imgW="1240920" imgH="1243440" progId="CorelDraw.Graphic.8">
                  <p:embed/>
                  <p:pic>
                    <p:nvPicPr>
                      <p:cNvPr id="573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2297112"/>
                        <a:ext cx="531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>
            <a:extLst>
              <a:ext uri="{FF2B5EF4-FFF2-40B4-BE49-F238E27FC236}">
                <a16:creationId xmlns:a16="http://schemas.microsoft.com/office/drawing/2014/main" id="{203B7B83-082E-47A9-85F9-AD09F0425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25662"/>
            <a:ext cx="6934200" cy="381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بممارسة الضيافة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والاستقبال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على نطاق واسع</a:t>
            </a:r>
            <a:endParaRPr lang="en-US" sz="6600" b="1">
              <a:solidFill>
                <a:srgbClr val="000066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8A3916D-A9F7-4847-AC91-01C37D585D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B6A6483E-DF24-4501-8CBD-D4E723F223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667658"/>
              </p:ext>
            </p:extLst>
          </p:nvPr>
        </p:nvGraphicFramePr>
        <p:xfrm>
          <a:off x="7696200" y="1801812"/>
          <a:ext cx="531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6" name="CorelDRAW" r:id="rId4" imgW="1240920" imgH="1243440" progId="CorelDraw.Graphic.8">
                  <p:embed/>
                </p:oleObj>
              </mc:Choice>
              <mc:Fallback>
                <p:oleObj name="CorelDRAW" r:id="rId4" imgW="1240920" imgH="1243440" progId="CorelDraw.Graphic.8">
                  <p:embed/>
                  <p:pic>
                    <p:nvPicPr>
                      <p:cNvPr id="583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1801812"/>
                        <a:ext cx="531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>
            <a:extLst>
              <a:ext uri="{FF2B5EF4-FFF2-40B4-BE49-F238E27FC236}">
                <a16:creationId xmlns:a16="http://schemas.microsoft.com/office/drawing/2014/main" id="{A03F7415-A7A5-4841-878F-D63897BBC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630362"/>
            <a:ext cx="6934200" cy="522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بتقديم شهادة ملموسة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عن حبّ المسيح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والالتزام في الكنيسة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والمجتمع</a:t>
            </a:r>
            <a:endParaRPr lang="en-US" sz="6600" b="1" dirty="0">
              <a:solidFill>
                <a:srgbClr val="000066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77D50F-6D36-4784-A63C-D34B5C8E1B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65B93710-4561-4135-8963-10A30F11D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358900"/>
            <a:ext cx="5562600" cy="336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120000"/>
              </a:lnSpc>
              <a:spcBef>
                <a:spcPct val="50000"/>
              </a:spcBef>
            </a:pPr>
            <a:r>
              <a:rPr lang="ar-SY" sz="6000" dirty="0">
                <a:solidFill>
                  <a:srgbClr val="800000"/>
                </a:solidFill>
                <a:cs typeface="MCS Taybah S_U normal." pitchFamily="2" charset="-78"/>
              </a:rPr>
              <a:t>خامساً  :</a:t>
            </a:r>
          </a:p>
          <a:p>
            <a:pPr algn="r">
              <a:lnSpc>
                <a:spcPct val="120000"/>
              </a:lnSpc>
              <a:spcBef>
                <a:spcPct val="50000"/>
              </a:spcBef>
            </a:pPr>
            <a:endParaRPr lang="ar-SA" sz="1200" dirty="0">
              <a:solidFill>
                <a:srgbClr val="800000"/>
              </a:solidFill>
              <a:cs typeface="MCS Taybah S_U normal." pitchFamily="2" charset="-78"/>
            </a:endParaRPr>
          </a:p>
          <a:p>
            <a:pPr algn="r">
              <a:lnSpc>
                <a:spcPct val="120000"/>
              </a:lnSpc>
              <a:spcBef>
                <a:spcPct val="50000"/>
              </a:spcBef>
            </a:pPr>
            <a:r>
              <a:rPr lang="ar-SA" sz="7200" dirty="0">
                <a:solidFill>
                  <a:srgbClr val="800000"/>
                </a:solidFill>
                <a:cs typeface="MCS Taybah S_U normal." pitchFamily="2" charset="-78"/>
              </a:rPr>
              <a:t>        توجيهات الحياة</a:t>
            </a:r>
            <a:endParaRPr lang="en-US" sz="7200" b="1" dirty="0">
              <a:solidFill>
                <a:srgbClr val="800000"/>
              </a:solidFill>
              <a:cs typeface="Traditional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Cloud"/>
          <p:cNvSpPr>
            <a:spLocks noChangeAspect="1" noEditPoints="1" noChangeArrowheads="1"/>
          </p:cNvSpPr>
          <p:nvPr/>
        </p:nvSpPr>
        <p:spPr bwMode="auto">
          <a:xfrm>
            <a:off x="609600" y="609600"/>
            <a:ext cx="8001000" cy="56388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31750">
            <a:solidFill>
              <a:srgbClr val="0B004C"/>
            </a:solidFill>
            <a:miter lim="800000"/>
            <a:headEnd/>
            <a:tailEnd/>
          </a:ln>
          <a:effectLst>
            <a:outerShdw dist="107763" dir="2700000" algn="ctr" rotWithShape="0">
              <a:schemeClr val="tx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638300" y="1447800"/>
            <a:ext cx="5867400" cy="371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ar-SY" sz="7200" b="1">
                <a:solidFill>
                  <a:srgbClr val="000066"/>
                </a:solidFill>
                <a:cs typeface="Simplified Arabic" pitchFamily="10" charset="-78"/>
              </a:rPr>
              <a:t>النموّ في حبّ الله</a:t>
            </a:r>
          </a:p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ar-SY" sz="7200" b="1">
                <a:solidFill>
                  <a:srgbClr val="000066"/>
                </a:solidFill>
                <a:cs typeface="Simplified Arabic" pitchFamily="10" charset="-78"/>
              </a:rPr>
              <a:t>موضوع حياتنا</a:t>
            </a:r>
            <a:endParaRPr lang="en-US" sz="7200" b="1">
              <a:solidFill>
                <a:srgbClr val="000066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animBg="1"/>
      <p:bldP spid="4301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F5EAAE-92CD-4E3B-A695-D353721A2A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sp>
        <p:nvSpPr>
          <p:cNvPr id="9" name="Oval 2">
            <a:extLst>
              <a:ext uri="{FF2B5EF4-FFF2-40B4-BE49-F238E27FC236}">
                <a16:creationId xmlns:a16="http://schemas.microsoft.com/office/drawing/2014/main" id="{9C17FF2E-85A0-4355-A290-C42D911C1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611187"/>
            <a:ext cx="3200400" cy="2720975"/>
          </a:xfrm>
          <a:prstGeom prst="ellipse">
            <a:avLst/>
          </a:prstGeom>
          <a:solidFill>
            <a:srgbClr val="800000"/>
          </a:solidFill>
          <a:ln w="76200">
            <a:solidFill>
              <a:srgbClr val="0B004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3738D741-A844-4966-AC7A-DA6A6E67B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973137"/>
            <a:ext cx="23622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ar-SA" sz="6000">
                <a:solidFill>
                  <a:schemeClr val="bg1"/>
                </a:solidFill>
                <a:cs typeface="Jaridah" pitchFamily="2" charset="-78"/>
              </a:rPr>
              <a:t>نتعاون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ar-SA" sz="6000">
                <a:solidFill>
                  <a:schemeClr val="bg1"/>
                </a:solidFill>
                <a:cs typeface="Jaridah" pitchFamily="2" charset="-78"/>
              </a:rPr>
              <a:t>في</a:t>
            </a:r>
            <a:endParaRPr lang="en-US" sz="6000">
              <a:solidFill>
                <a:schemeClr val="bg1"/>
              </a:solidFill>
              <a:cs typeface="Jaridah" pitchFamily="2" charset="-78"/>
            </a:endParaRP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6DF8BC41-6ECD-42FE-8E6C-7E63FA76B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216025"/>
            <a:ext cx="14478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800" b="1">
                <a:solidFill>
                  <a:srgbClr val="800000"/>
                </a:solidFill>
                <a:cs typeface="Simplified Arabic" pitchFamily="10" charset="-78"/>
              </a:rPr>
              <a:t>:</a:t>
            </a:r>
            <a:endParaRPr lang="en-US" sz="8800" b="1">
              <a:solidFill>
                <a:srgbClr val="800000"/>
              </a:solidFill>
              <a:cs typeface="Simplified Arabic" pitchFamily="10" charset="-78"/>
            </a:endParaRPr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F8D81BDF-5897-4384-9AB8-105798594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868737"/>
            <a:ext cx="4343400" cy="260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6600" b="1">
                <a:solidFill>
                  <a:srgbClr val="006600"/>
                </a:solidFill>
                <a:cs typeface="Simplified Arabic" pitchFamily="10" charset="-78"/>
              </a:rPr>
              <a:t>1 – التقدّم في</a:t>
            </a:r>
          </a:p>
          <a:p>
            <a:pPr algn="r">
              <a:spcBef>
                <a:spcPct val="50000"/>
              </a:spcBef>
            </a:pPr>
            <a:r>
              <a:rPr lang="ar-SA" sz="6600" b="1">
                <a:solidFill>
                  <a:srgbClr val="006600"/>
                </a:solidFill>
                <a:cs typeface="Simplified Arabic" pitchFamily="10" charset="-78"/>
              </a:rPr>
              <a:t>     </a:t>
            </a:r>
            <a:r>
              <a:rPr lang="ar-SA" sz="2800" b="1">
                <a:solidFill>
                  <a:srgbClr val="006600"/>
                </a:solidFill>
                <a:cs typeface="Simplified Arabic" pitchFamily="10" charset="-78"/>
              </a:rPr>
              <a:t>   </a:t>
            </a:r>
            <a:r>
              <a:rPr lang="ar-SA" sz="6600" b="1">
                <a:solidFill>
                  <a:srgbClr val="006600"/>
                </a:solidFill>
                <a:cs typeface="Simplified Arabic" pitchFamily="10" charset="-78"/>
              </a:rPr>
              <a:t>حبّ الله</a:t>
            </a:r>
            <a:endParaRPr lang="en-US" sz="6600" b="1">
              <a:solidFill>
                <a:srgbClr val="006600"/>
              </a:solidFill>
              <a:cs typeface="Simplified Arabic" pitchFamily="10" charset="-78"/>
            </a:endParaRPr>
          </a:p>
        </p:txBody>
      </p:sp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id="{2080D902-4928-4FF4-B6EC-391AA7206F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520669"/>
              </p:ext>
            </p:extLst>
          </p:nvPr>
        </p:nvGraphicFramePr>
        <p:xfrm>
          <a:off x="685800" y="1430337"/>
          <a:ext cx="3252788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4" name="CorelDRAW" r:id="rId4" imgW="3991680" imgH="5608800" progId="CorelDraw.Graphic.8">
                  <p:embed/>
                </p:oleObj>
              </mc:Choice>
              <mc:Fallback>
                <p:oleObj name="CorelDRAW" r:id="rId4" imgW="3991680" imgH="5608800" progId="CorelDraw.Graphic.8">
                  <p:embed/>
                  <p:pic>
                    <p:nvPicPr>
                      <p:cNvPr id="440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430337"/>
                        <a:ext cx="3252788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utoUpdateAnimBg="0"/>
      <p:bldP spid="11" grpId="0" autoUpdateAnimBg="0"/>
      <p:bldP spid="1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3E6346-6E71-4FE9-85E8-C5FE256D20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46063E5-62D7-4A15-A1C0-4A9DD1D1BD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6200" y="2238375"/>
          <a:ext cx="531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7" name="CorelDRAW" r:id="rId4" imgW="1240920" imgH="1243440" progId="CorelDraw.Graphic.8">
                  <p:embed/>
                </p:oleObj>
              </mc:Choice>
              <mc:Fallback>
                <p:oleObj name="CorelDRAW" r:id="rId4" imgW="1240920" imgH="1243440" progId="CorelDraw.Graphic.8">
                  <p:embed/>
                  <p:pic>
                    <p:nvPicPr>
                      <p:cNvPr id="450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2238375"/>
                        <a:ext cx="531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7">
            <a:extLst>
              <a:ext uri="{FF2B5EF4-FFF2-40B4-BE49-F238E27FC236}">
                <a16:creationId xmlns:a16="http://schemas.microsoft.com/office/drawing/2014/main" id="{0603AA72-792C-45F7-9F87-B1EB03C61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520825"/>
            <a:ext cx="6934200" cy="381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بتخصيص مكان واسع</a:t>
            </a:r>
          </a:p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للصلاة في حياتنا</a:t>
            </a:r>
            <a:endParaRPr lang="en-US" sz="6600" b="1" dirty="0">
              <a:solidFill>
                <a:srgbClr val="000066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512B181-E6DD-480D-B9A0-87512CA574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A49A3A2D-1FF6-41E6-ACBB-C63B94F5FC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6200" y="2238375"/>
          <a:ext cx="531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8" name="CorelDRAW" r:id="rId4" imgW="1240920" imgH="1243440" progId="CorelDraw.Graphic.8">
                  <p:embed/>
                </p:oleObj>
              </mc:Choice>
              <mc:Fallback>
                <p:oleObj name="CorelDRAW" r:id="rId4" imgW="1240920" imgH="1243440" progId="CorelDraw.Graphic.8">
                  <p:embed/>
                  <p:pic>
                    <p:nvPicPr>
                      <p:cNvPr id="460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2238375"/>
                        <a:ext cx="531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>
            <a:extLst>
              <a:ext uri="{FF2B5EF4-FFF2-40B4-BE49-F238E27FC236}">
                <a16:creationId xmlns:a16="http://schemas.microsoft.com/office/drawing/2014/main" id="{F9864056-B99D-4916-9511-6790C25F7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520825"/>
            <a:ext cx="6934200" cy="381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بالتآلف المنتظم</a:t>
            </a:r>
          </a:p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ar-SY" sz="6600" b="1" dirty="0">
                <a:solidFill>
                  <a:srgbClr val="000066"/>
                </a:solidFill>
                <a:cs typeface="Simplified Arabic" pitchFamily="10" charset="-78"/>
              </a:rPr>
              <a:t>مع كلمة الله</a:t>
            </a:r>
            <a:endParaRPr lang="en-US" sz="6600" b="1" dirty="0">
              <a:solidFill>
                <a:srgbClr val="000066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7DEF74F-DCAA-48A5-8292-D5B70A11B8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28AB07C4-FC68-42D5-861B-25B7CF28A9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612125"/>
              </p:ext>
            </p:extLst>
          </p:nvPr>
        </p:nvGraphicFramePr>
        <p:xfrm>
          <a:off x="7696200" y="2541587"/>
          <a:ext cx="531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2" name="CorelDRAW" r:id="rId4" imgW="1240920" imgH="1243440" progId="CorelDraw.Graphic.8">
                  <p:embed/>
                </p:oleObj>
              </mc:Choice>
              <mc:Fallback>
                <p:oleObj name="CorelDRAW" r:id="rId4" imgW="1240920" imgH="1243440" progId="CorelDraw.Graphic.8">
                  <p:embed/>
                  <p:pic>
                    <p:nvPicPr>
                      <p:cNvPr id="471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2541587"/>
                        <a:ext cx="531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>
            <a:extLst>
              <a:ext uri="{FF2B5EF4-FFF2-40B4-BE49-F238E27FC236}">
                <a16:creationId xmlns:a16="http://schemas.microsoft.com/office/drawing/2014/main" id="{713F4CE2-EDCB-424E-A817-43898A983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824037"/>
            <a:ext cx="6934200" cy="381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بالتعميق المستمرّ</a:t>
            </a:r>
          </a:p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لمعارفنا الإيمانيّة</a:t>
            </a:r>
            <a:endParaRPr lang="en-US" sz="6600" b="1">
              <a:solidFill>
                <a:srgbClr val="000066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C3FCD3-625B-4A8C-A560-2080A254C3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C8E27D73-90D2-49DF-B781-A77D394530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6200" y="2238375"/>
          <a:ext cx="531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6" name="CorelDRAW" r:id="rId4" imgW="1240920" imgH="1243440" progId="CorelDraw.Graphic.8">
                  <p:embed/>
                </p:oleObj>
              </mc:Choice>
              <mc:Fallback>
                <p:oleObj name="CorelDRAW" r:id="rId4" imgW="1240920" imgH="1243440" progId="CorelDraw.Graphic.8">
                  <p:embed/>
                  <p:pic>
                    <p:nvPicPr>
                      <p:cNvPr id="481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2238375"/>
                        <a:ext cx="531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">
            <a:extLst>
              <a:ext uri="{FF2B5EF4-FFF2-40B4-BE49-F238E27FC236}">
                <a16:creationId xmlns:a16="http://schemas.microsoft.com/office/drawing/2014/main" id="{F13C07B8-1832-4BAC-8653-F9FFE5F93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520825"/>
            <a:ext cx="6934200" cy="381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بالتقرّب المتواتر</a:t>
            </a:r>
          </a:p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ar-SY" sz="6600" b="1">
                <a:solidFill>
                  <a:srgbClr val="000066"/>
                </a:solidFill>
                <a:cs typeface="Simplified Arabic" pitchFamily="10" charset="-78"/>
              </a:rPr>
              <a:t>من الأسرار</a:t>
            </a:r>
            <a:endParaRPr lang="en-US" sz="6600" b="1">
              <a:solidFill>
                <a:srgbClr val="000066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413136-54D9-45B5-947F-2738599E81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" y="0"/>
            <a:ext cx="9119062" cy="6858000"/>
          </a:xfrm>
          <a:prstGeom prst="rect">
            <a:avLst/>
          </a:prstGeom>
        </p:spPr>
      </p:pic>
      <p:sp>
        <p:nvSpPr>
          <p:cNvPr id="6" name="Text Box 2">
            <a:extLst>
              <a:ext uri="{FF2B5EF4-FFF2-40B4-BE49-F238E27FC236}">
                <a16:creationId xmlns:a16="http://schemas.microsoft.com/office/drawing/2014/main" id="{B0EB9744-69F8-467C-8DB8-8F0B8B844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" y="1182687"/>
            <a:ext cx="632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90000"/>
              </a:lnSpc>
              <a:spcBef>
                <a:spcPct val="50000"/>
              </a:spcBef>
            </a:pPr>
            <a:r>
              <a:rPr lang="ar-SY" sz="6000" b="1" dirty="0">
                <a:solidFill>
                  <a:srgbClr val="000066"/>
                </a:solidFill>
                <a:cs typeface="Simplified Arabic" pitchFamily="10" charset="-78"/>
              </a:rPr>
              <a:t>وبخاصّة سرّ الافخارستيّا</a:t>
            </a:r>
            <a:endParaRPr lang="en-US" sz="6000" b="1" dirty="0">
              <a:solidFill>
                <a:srgbClr val="000066"/>
              </a:solidFill>
              <a:cs typeface="Simplified Arabic" pitchFamily="10" charset="-78"/>
            </a:endParaRPr>
          </a:p>
        </p:txBody>
      </p: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21E3CBDB-1321-447A-BE69-190899276E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281374"/>
              </p:ext>
            </p:extLst>
          </p:nvPr>
        </p:nvGraphicFramePr>
        <p:xfrm>
          <a:off x="2884488" y="3087687"/>
          <a:ext cx="3373437" cy="369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3" name="CorelDRAW" r:id="rId4" imgW="5215320" imgH="5711760" progId="CorelDraw.Graphic.8">
                  <p:embed/>
                </p:oleObj>
              </mc:Choice>
              <mc:Fallback>
                <p:oleObj name="CorelDRAW" r:id="rId4" imgW="5215320" imgH="5711760" progId="CorelDraw.Graphic.8">
                  <p:embed/>
                  <p:pic>
                    <p:nvPicPr>
                      <p:cNvPr id="4915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488" y="3087687"/>
                        <a:ext cx="3373437" cy="3694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Times New Roman (Arabic)"/>
      </a:majorFont>
      <a:minorFont>
        <a:latin typeface="Times New Roman"/>
        <a:ea typeface=""/>
        <a:cs typeface="Times New Roman (Arabic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26" charset="0"/>
            <a:cs typeface="DecoType Naskh Special" pitchFamily="10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26" charset="0"/>
            <a:cs typeface="DecoType Naskh Special" pitchFamily="10" charset="-78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2770</TotalTime>
  <Words>94</Words>
  <Application>Microsoft Office PowerPoint</Application>
  <PresentationFormat>On-screen Show (4:3)</PresentationFormat>
  <Paragraphs>42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Times New Roman</vt:lpstr>
      <vt:lpstr>تصميم افتراضي</vt:lpstr>
      <vt:lpstr>CorelDRAW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منير كويفاتي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>منير كويفاتي</dc:creator>
  <cp:lastModifiedBy>Toni</cp:lastModifiedBy>
  <cp:revision>114</cp:revision>
  <dcterms:created xsi:type="dcterms:W3CDTF">2003-03-09T15:29:20Z</dcterms:created>
  <dcterms:modified xsi:type="dcterms:W3CDTF">2021-10-26T19:53:51Z</dcterms:modified>
</cp:coreProperties>
</file>