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</p:sldIdLst>
  <p:sldSz cx="9144000" cy="6858000" type="screen4x3"/>
  <p:notesSz cx="6858000" cy="9144000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1pPr>
    <a:lvl2pPr marL="4572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2pPr>
    <a:lvl3pPr marL="9144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3pPr>
    <a:lvl4pPr marL="13716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4pPr>
    <a:lvl5pPr marL="18288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i" initials="T" lastIdx="1" clrIdx="0">
    <p:extLst>
      <p:ext uri="{19B8F6BF-5375-455C-9EA6-DF929625EA0E}">
        <p15:presenceInfo xmlns:p15="http://schemas.microsoft.com/office/powerpoint/2012/main" userId="To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66"/>
    <a:srgbClr val="969696"/>
    <a:srgbClr val="B2B2B2"/>
    <a:srgbClr val="FFFFCC"/>
    <a:srgbClr val="990000"/>
    <a:srgbClr val="6E2F00"/>
    <a:srgbClr val="6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794" autoAdjust="0"/>
    <p:restoredTop sz="91989" autoAdjust="0"/>
  </p:normalViewPr>
  <p:slideViewPr>
    <p:cSldViewPr>
      <p:cViewPr varScale="1">
        <p:scale>
          <a:sx n="99" d="100"/>
          <a:sy n="99" d="100"/>
        </p:scale>
        <p:origin x="64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-85725" y="-103188"/>
            <a:ext cx="9399588" cy="7042151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EBF7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 flipV="1">
            <a:off x="4089400" y="576263"/>
            <a:ext cx="952500" cy="6096000"/>
          </a:xfrm>
          <a:custGeom>
            <a:avLst/>
            <a:gdLst>
              <a:gd name="G0" fmla="+- 9719 0 0"/>
              <a:gd name="G1" fmla="+- 21600 0 9719"/>
              <a:gd name="G2" fmla="*/ 9719 1 2"/>
              <a:gd name="G3" fmla="+- 21600 0 G2"/>
              <a:gd name="G4" fmla="+/ 9719 21600 2"/>
              <a:gd name="G5" fmla="+/ G1 0 2"/>
              <a:gd name="G6" fmla="*/ 21600 21600 9719"/>
              <a:gd name="G7" fmla="*/ G6 1 2"/>
              <a:gd name="G8" fmla="+- 21600 0 G7"/>
              <a:gd name="G9" fmla="*/ 21600 1 2"/>
              <a:gd name="G10" fmla="+- 9719 0 G9"/>
              <a:gd name="G11" fmla="?: G10 G8 0"/>
              <a:gd name="G12" fmla="?: G10 G7 21600"/>
              <a:gd name="T0" fmla="*/ 16740 w 21600"/>
              <a:gd name="T1" fmla="*/ 10800 h 21600"/>
              <a:gd name="T2" fmla="*/ 10800 w 21600"/>
              <a:gd name="T3" fmla="*/ 21600 h 21600"/>
              <a:gd name="T4" fmla="*/ 4860 w 21600"/>
              <a:gd name="T5" fmla="*/ 10800 h 21600"/>
              <a:gd name="T6" fmla="*/ 10800 w 21600"/>
              <a:gd name="T7" fmla="*/ 0 h 21600"/>
              <a:gd name="T8" fmla="*/ 6660 w 21600"/>
              <a:gd name="T9" fmla="*/ 6660 h 21600"/>
              <a:gd name="T10" fmla="*/ 14940 w 21600"/>
              <a:gd name="T11" fmla="*/ 1494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719" y="21600"/>
                </a:lnTo>
                <a:lnTo>
                  <a:pt x="11881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 rot="20675208" flipV="1">
            <a:off x="5146675" y="430213"/>
            <a:ext cx="952500" cy="6096000"/>
          </a:xfrm>
          <a:custGeom>
            <a:avLst/>
            <a:gdLst>
              <a:gd name="G0" fmla="+- 9777 0 0"/>
              <a:gd name="G1" fmla="+- 21600 0 9777"/>
              <a:gd name="G2" fmla="*/ 9777 1 2"/>
              <a:gd name="G3" fmla="+- 21600 0 G2"/>
              <a:gd name="G4" fmla="+/ 9777 21600 2"/>
              <a:gd name="G5" fmla="+/ G1 0 2"/>
              <a:gd name="G6" fmla="*/ 21600 21600 9777"/>
              <a:gd name="G7" fmla="*/ G6 1 2"/>
              <a:gd name="G8" fmla="+- 21600 0 G7"/>
              <a:gd name="G9" fmla="*/ 21600 1 2"/>
              <a:gd name="G10" fmla="+- 9777 0 G9"/>
              <a:gd name="G11" fmla="?: G10 G8 0"/>
              <a:gd name="G12" fmla="?: G10 G7 21600"/>
              <a:gd name="T0" fmla="*/ 16711 w 21600"/>
              <a:gd name="T1" fmla="*/ 10800 h 21600"/>
              <a:gd name="T2" fmla="*/ 10800 w 21600"/>
              <a:gd name="T3" fmla="*/ 21600 h 21600"/>
              <a:gd name="T4" fmla="*/ 4889 w 21600"/>
              <a:gd name="T5" fmla="*/ 10800 h 21600"/>
              <a:gd name="T6" fmla="*/ 10800 w 21600"/>
              <a:gd name="T7" fmla="*/ 0 h 21600"/>
              <a:gd name="T8" fmla="*/ 6689 w 21600"/>
              <a:gd name="T9" fmla="*/ 6689 h 21600"/>
              <a:gd name="T10" fmla="*/ 14911 w 21600"/>
              <a:gd name="T11" fmla="*/ 1491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777" y="21600"/>
                </a:lnTo>
                <a:lnTo>
                  <a:pt x="11823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 rot="924792" flipH="1" flipV="1">
            <a:off x="3027363" y="434975"/>
            <a:ext cx="952500" cy="6096000"/>
          </a:xfrm>
          <a:custGeom>
            <a:avLst/>
            <a:gdLst>
              <a:gd name="G0" fmla="+- 9680 0 0"/>
              <a:gd name="G1" fmla="+- 21600 0 9680"/>
              <a:gd name="G2" fmla="*/ 9680 1 2"/>
              <a:gd name="G3" fmla="+- 21600 0 G2"/>
              <a:gd name="G4" fmla="+/ 9680 21600 2"/>
              <a:gd name="G5" fmla="+/ G1 0 2"/>
              <a:gd name="G6" fmla="*/ 21600 21600 9680"/>
              <a:gd name="G7" fmla="*/ G6 1 2"/>
              <a:gd name="G8" fmla="+- 21600 0 G7"/>
              <a:gd name="G9" fmla="*/ 21600 1 2"/>
              <a:gd name="G10" fmla="+- 9680 0 G9"/>
              <a:gd name="G11" fmla="?: G10 G8 0"/>
              <a:gd name="G12" fmla="?: G10 G7 21600"/>
              <a:gd name="T0" fmla="*/ 16760 w 21600"/>
              <a:gd name="T1" fmla="*/ 10800 h 21600"/>
              <a:gd name="T2" fmla="*/ 10800 w 21600"/>
              <a:gd name="T3" fmla="*/ 21600 h 21600"/>
              <a:gd name="T4" fmla="*/ 4840 w 21600"/>
              <a:gd name="T5" fmla="*/ 10800 h 21600"/>
              <a:gd name="T6" fmla="*/ 10800 w 21600"/>
              <a:gd name="T7" fmla="*/ 0 h 21600"/>
              <a:gd name="T8" fmla="*/ 6640 w 21600"/>
              <a:gd name="T9" fmla="*/ 6640 h 21600"/>
              <a:gd name="T10" fmla="*/ 14960 w 21600"/>
              <a:gd name="T11" fmla="*/ 1496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680" y="21600"/>
                </a:lnTo>
                <a:lnTo>
                  <a:pt x="1192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Cloud"/>
          <p:cNvSpPr>
            <a:spLocks noChangeAspect="1" noEditPoints="1" noChangeArrowheads="1"/>
          </p:cNvSpPr>
          <p:nvPr/>
        </p:nvSpPr>
        <p:spPr bwMode="auto">
          <a:xfrm>
            <a:off x="3013075" y="112713"/>
            <a:ext cx="3044825" cy="15954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 flipV="1">
          <a:off x="290513" y="577850"/>
          <a:ext cx="25241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CorelDRAW" r:id="rId14" imgW="7123320" imgH="1474920" progId="CorelDraw.Graphic.8">
                  <p:embed/>
                </p:oleObj>
              </mc:Choice>
              <mc:Fallback>
                <p:oleObj name="CorelDRAW" r:id="rId14" imgW="7123320" imgH="1474920" progId="CorelDraw.Graphic.8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V="1">
                        <a:off x="290513" y="577850"/>
                        <a:ext cx="25241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047750" y="471488"/>
          <a:ext cx="7286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CorelDRAW" r:id="rId16" imgW="1812600" imgH="1812240" progId="CorelDraw.Graphic.8">
                  <p:embed/>
                </p:oleObj>
              </mc:Choice>
              <mc:Fallback>
                <p:oleObj name="CorelDRAW" r:id="rId16" imgW="1812600" imgH="1812240" progId="CorelDraw.Graphic.8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471488"/>
                        <a:ext cx="7286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1243013" y="5810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solidFill>
                  <a:srgbClr val="EBF7FF"/>
                </a:solidFill>
                <a:cs typeface="Times New Roman (Arabic)" charset="0"/>
              </a:rPr>
              <a:t>E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1085850" y="638175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>
                <a:solidFill>
                  <a:srgbClr val="EBF7FF"/>
                </a:solidFill>
                <a:cs typeface="Times New Roman (Arabic)" charset="0"/>
              </a:rPr>
              <a:t>N</a:t>
            </a: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1285875" y="628650"/>
            <a:ext cx="3762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600">
                <a:solidFill>
                  <a:srgbClr val="EBF7FF"/>
                </a:solidFill>
                <a:cs typeface="Times New Roman (Arabic)" charset="0"/>
              </a:rPr>
              <a:t>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278F8C6-48D2-4840-852C-2D3FE25924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AFD0156C-C7C8-47FA-9608-20D59A0936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956881"/>
              </p:ext>
            </p:extLst>
          </p:nvPr>
        </p:nvGraphicFramePr>
        <p:xfrm>
          <a:off x="1638300" y="1752600"/>
          <a:ext cx="58674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CorelDRAW" r:id="rId4" imgW="4358520" imgH="993600" progId="CorelDraw.Graphic.8">
                  <p:embed/>
                </p:oleObj>
              </mc:Choice>
              <mc:Fallback>
                <p:oleObj name="CorelDRAW" r:id="rId4" imgW="4358520" imgH="993600" progId="CorelDraw.Graphic.8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1752600"/>
                        <a:ext cx="5867400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4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143000" y="609600"/>
            <a:ext cx="6858000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30000"/>
              </a:lnSpc>
              <a:spcBef>
                <a:spcPct val="50000"/>
              </a:spcBef>
            </a:pPr>
            <a:r>
              <a:rPr lang="en-US" sz="5400" b="1">
                <a:solidFill>
                  <a:srgbClr val="000066"/>
                </a:solidFill>
                <a:cs typeface="Simplified Arabic" pitchFamily="10" charset="-78"/>
              </a:rPr>
              <a:t>     </a:t>
            </a: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إيجاد الوقت ، كلّ شهر ،</a:t>
            </a:r>
          </a:p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لإجراء حـوار</a:t>
            </a:r>
          </a:p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زوجي</a:t>
            </a:r>
            <a:r>
              <a:rPr lang="ar-SA" sz="800" b="1">
                <a:solidFill>
                  <a:srgbClr val="000066"/>
                </a:solidFill>
                <a:cs typeface="Simplified Arabic" pitchFamily="10" charset="-78"/>
              </a:rPr>
              <a:t>       </a:t>
            </a: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حقيقي</a:t>
            </a:r>
          </a:p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تحت نظر</a:t>
            </a:r>
            <a:r>
              <a:rPr lang="ar-SA" b="1">
                <a:solidFill>
                  <a:srgbClr val="000066"/>
                </a:solidFill>
                <a:cs typeface="Simplified Arabic" pitchFamily="10" charset="-78"/>
              </a:rPr>
              <a:t> </a:t>
            </a: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الربّ</a:t>
            </a:r>
          </a:p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ar-SA" sz="4000" b="1">
                <a:solidFill>
                  <a:srgbClr val="000066"/>
                </a:solidFill>
                <a:cs typeface="Simplified Arabic" pitchFamily="10" charset="-78"/>
              </a:rPr>
              <a:t> ( واجب مجالسة )</a:t>
            </a:r>
            <a:endParaRPr lang="en-US" sz="40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67592" name="Picture 8" descr="E:\Picture\إعلام\زوجان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250" y="1828800"/>
            <a:ext cx="3765550" cy="4419600"/>
          </a:xfrm>
          <a:prstGeom prst="rect">
            <a:avLst/>
          </a:prstGeom>
          <a:noFill/>
          <a:ln w="101600" cmpd="thickThin">
            <a:solidFill>
              <a:srgbClr val="0000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5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0" y="573088"/>
            <a:ext cx="86868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30000"/>
              </a:lnSpc>
              <a:spcBef>
                <a:spcPct val="50000"/>
              </a:spcBef>
            </a:pPr>
            <a:r>
              <a:rPr lang="ar-SA" sz="3200" b="1">
                <a:solidFill>
                  <a:srgbClr val="000066"/>
                </a:solidFill>
                <a:cs typeface="Simplified Arabic" pitchFamily="10" charset="-78"/>
              </a:rPr>
              <a:t> </a:t>
            </a: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</a:t>
            </a:r>
            <a:r>
              <a:rPr lang="ar-SA" sz="4800" b="1">
                <a:solidFill>
                  <a:srgbClr val="000066"/>
                </a:solidFill>
                <a:cs typeface="Simplified Arabic" pitchFamily="10" charset="-78"/>
              </a:rPr>
              <a:t>تحديد جهود شخصيّة في الحياة</a:t>
            </a:r>
          </a:p>
          <a:p>
            <a:pPr algn="r">
              <a:lnSpc>
                <a:spcPct val="130000"/>
              </a:lnSpc>
              <a:spcBef>
                <a:spcPct val="50000"/>
              </a:spcBef>
            </a:pPr>
            <a:endParaRPr lang="ar-SA" sz="1800" b="1">
              <a:solidFill>
                <a:srgbClr val="000066"/>
              </a:solidFill>
              <a:cs typeface="Simplified Arabic" pitchFamily="10" charset="-78"/>
            </a:endParaRPr>
          </a:p>
          <a:p>
            <a:pPr algn="r">
              <a:lnSpc>
                <a:spcPct val="130000"/>
              </a:lnSpc>
              <a:spcBef>
                <a:spcPct val="50000"/>
              </a:spcBef>
            </a:pPr>
            <a:endParaRPr lang="ar-SA" sz="1800" b="1">
              <a:solidFill>
                <a:srgbClr val="000066"/>
              </a:solidFill>
              <a:cs typeface="Simplified Arabic" pitchFamily="10" charset="-78"/>
            </a:endParaRPr>
          </a:p>
          <a:p>
            <a:pPr algn="r">
              <a:lnSpc>
                <a:spcPct val="130000"/>
              </a:lnSpc>
              <a:spcBef>
                <a:spcPct val="50000"/>
              </a:spcBef>
            </a:pPr>
            <a:r>
              <a:rPr lang="ar-SA" sz="3200" b="1">
                <a:solidFill>
                  <a:srgbClr val="000066"/>
                </a:solidFill>
                <a:cs typeface="Simplified Arabic" pitchFamily="10" charset="-78"/>
              </a:rPr>
              <a:t>( قاعدة حياة )</a:t>
            </a:r>
            <a:r>
              <a:rPr lang="ar-SA" sz="4400" b="1">
                <a:solidFill>
                  <a:srgbClr val="000066"/>
                </a:solidFill>
                <a:cs typeface="Simplified Arabic" pitchFamily="10" charset="-78"/>
              </a:rPr>
              <a:t> </a:t>
            </a:r>
            <a:endParaRPr lang="en-US" sz="44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68614" name="Picture 6" descr="E:\Picture\إعلام\زوجان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76400"/>
            <a:ext cx="5867400" cy="4398963"/>
          </a:xfrm>
          <a:prstGeom prst="rect">
            <a:avLst/>
          </a:prstGeom>
          <a:noFill/>
          <a:ln w="101600" cmpd="thickThin">
            <a:solidFill>
              <a:srgbClr val="0000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6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85800" y="585788"/>
            <a:ext cx="68580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القيام برياضة روحيّة كلّ سنة</a:t>
            </a:r>
            <a:endParaRPr lang="ar-SA" sz="18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69640" name="Picture 8" descr="E:\Picture\Toufah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7238" y="1962150"/>
            <a:ext cx="7620000" cy="4278313"/>
          </a:xfrm>
          <a:prstGeom prst="rect">
            <a:avLst/>
          </a:prstGeom>
          <a:noFill/>
          <a:ln w="101600" cmpd="thickThin">
            <a:solidFill>
              <a:srgbClr val="6E2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E5F850-CF6B-4C35-A96E-8DCB86A990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AEFE89DE-3052-4A78-A028-6E4F5F710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39900"/>
            <a:ext cx="7162800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ar-SY" sz="6000" dirty="0">
                <a:solidFill>
                  <a:srgbClr val="800000"/>
                </a:solidFill>
                <a:cs typeface="MCS Taybah S_U normal." pitchFamily="2" charset="-78"/>
              </a:rPr>
              <a:t>سادساً  :</a:t>
            </a:r>
          </a:p>
          <a:p>
            <a:pPr algn="r">
              <a:lnSpc>
                <a:spcPct val="120000"/>
              </a:lnSpc>
              <a:spcBef>
                <a:spcPct val="50000"/>
              </a:spcBef>
            </a:pPr>
            <a:endParaRPr lang="ar-SA" sz="1200" dirty="0">
              <a:solidFill>
                <a:srgbClr val="800000"/>
              </a:solidFill>
              <a:cs typeface="MCS Taybah S_U normal." pitchFamily="2" charset="-78"/>
            </a:endParaRPr>
          </a:p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ar-SA" sz="7200" dirty="0">
                <a:solidFill>
                  <a:srgbClr val="800000"/>
                </a:solidFill>
                <a:cs typeface="MCS Taybah S_U normal." pitchFamily="2" charset="-78"/>
              </a:rPr>
              <a:t>     نقاط الجهد الحسّية</a:t>
            </a:r>
            <a:endParaRPr lang="en-US" sz="7200" b="1" dirty="0">
              <a:solidFill>
                <a:srgbClr val="800000"/>
              </a:solidFill>
              <a:cs typeface="Traditional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34BBCE-581F-4971-A35A-4D4B24C51A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8" name="Cloud">
            <a:extLst>
              <a:ext uri="{FF2B5EF4-FFF2-40B4-BE49-F238E27FC236}">
                <a16:creationId xmlns:a16="http://schemas.microsoft.com/office/drawing/2014/main" id="{A7BF1E48-60B8-4165-86EA-34EAD33EBDE2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609600" y="1066800"/>
            <a:ext cx="8001000" cy="5638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31750">
            <a:solidFill>
              <a:srgbClr val="0B004C"/>
            </a:solidFill>
            <a:miter lim="800000"/>
            <a:headEnd/>
            <a:tailEnd/>
          </a:ln>
          <a:effectLst>
            <a:outerShdw dist="107763" dir="2700000" algn="ctr" rotWithShape="0">
              <a:schemeClr val="tx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47157BE3-AF84-45B2-8B43-7F1B26D2C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1524000"/>
            <a:ext cx="58674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Y" sz="7200" b="1">
                <a:solidFill>
                  <a:srgbClr val="006600"/>
                </a:solidFill>
                <a:cs typeface="Simplified Arabic" pitchFamily="10" charset="-78"/>
              </a:rPr>
              <a:t>توجيهات الحياة</a:t>
            </a:r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E2386E8F-C20F-4207-9956-B1D343D0B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604304"/>
              </p:ext>
            </p:extLst>
          </p:nvPr>
        </p:nvGraphicFramePr>
        <p:xfrm>
          <a:off x="4244975" y="2971800"/>
          <a:ext cx="652463" cy="160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CorelDRAW" r:id="rId4" imgW="652320" imgH="1608840" progId="CorelDraw.Graphic.8">
                  <p:embed/>
                </p:oleObj>
              </mc:Choice>
              <mc:Fallback>
                <p:oleObj name="CorelDRAW" r:id="rId4" imgW="652320" imgH="1608840" progId="CorelDraw.Graphic.8">
                  <p:embed/>
                  <p:pic>
                    <p:nvPicPr>
                      <p:cNvPr id="604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2971800"/>
                        <a:ext cx="652463" cy="160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6">
            <a:extLst>
              <a:ext uri="{FF2B5EF4-FFF2-40B4-BE49-F238E27FC236}">
                <a16:creationId xmlns:a16="http://schemas.microsoft.com/office/drawing/2014/main" id="{281F70EE-F7D4-4438-A0B7-85CA0782E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58674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Y" sz="7200" b="1">
                <a:solidFill>
                  <a:srgbClr val="000066"/>
                </a:solidFill>
                <a:cs typeface="Simplified Arabic" pitchFamily="10" charset="-78"/>
              </a:rPr>
              <a:t>نقاط الجهد الحسّية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utoUpdateAnimBg="0"/>
      <p:bldP spid="1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2080EB6-36DE-481C-BC6B-584533DE48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8A7BA194-25FB-4676-8D8A-2608BF2A1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848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0" b="1" dirty="0">
                <a:solidFill>
                  <a:srgbClr val="990000"/>
                </a:solidFill>
                <a:cs typeface="Jaridah" pitchFamily="2" charset="-78"/>
              </a:rPr>
              <a:t>نقاط الجهد الحسّية ..؟</a:t>
            </a:r>
            <a:endParaRPr lang="en-US" sz="6000" b="1" dirty="0">
              <a:solidFill>
                <a:srgbClr val="990000"/>
              </a:solidFill>
              <a:cs typeface="Jaridah" pitchFamily="2" charset="-78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D0B44D3-DF4B-4C87-9966-AC7416CDA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3092450"/>
            <a:ext cx="1338263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Y" sz="15000" b="1">
                <a:solidFill>
                  <a:srgbClr val="006600"/>
                </a:solidFill>
                <a:cs typeface="Akhbar MT" pitchFamily="10" charset="-78"/>
              </a:rPr>
              <a:t>=</a:t>
            </a:r>
            <a:endParaRPr lang="en-US" sz="15000" b="1">
              <a:solidFill>
                <a:srgbClr val="006600"/>
              </a:solidFill>
              <a:cs typeface="Akhbar MT" pitchFamily="10" charset="-78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BFB32454-CFC6-4579-9B73-475516A33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165725"/>
            <a:ext cx="7848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0" b="1">
                <a:solidFill>
                  <a:srgbClr val="990000"/>
                </a:solidFill>
                <a:cs typeface="Jaridah" pitchFamily="2" charset="-78"/>
              </a:rPr>
              <a:t>أخويّات عائلات مريم</a:t>
            </a:r>
            <a:endParaRPr lang="en-US" sz="6000" b="1">
              <a:solidFill>
                <a:srgbClr val="990000"/>
              </a:solidFill>
              <a:cs typeface="Jaridah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00"/>
                            </p:stCondLst>
                            <p:childTnLst>
                              <p:par>
                                <p:cTn id="10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200"/>
                            </p:stCondLst>
                            <p:childTnLst>
                              <p:par>
                                <p:cTn id="1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loud"/>
          <p:cNvSpPr>
            <a:spLocks noChangeAspect="1" noEditPoints="1" noChangeArrowheads="1"/>
          </p:cNvSpPr>
          <p:nvPr/>
        </p:nvSpPr>
        <p:spPr bwMode="auto">
          <a:xfrm>
            <a:off x="609600" y="685800"/>
            <a:ext cx="8001000" cy="5638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31750">
            <a:solidFill>
              <a:srgbClr val="0B004C"/>
            </a:solidFill>
            <a:miter lim="800000"/>
            <a:headEnd/>
            <a:tailEnd/>
          </a:ln>
          <a:effectLst>
            <a:outerShdw dist="107763" dir="2700000" algn="ctr" rotWithShape="0">
              <a:schemeClr val="tx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838200" y="1628775"/>
            <a:ext cx="78486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ar-SY" sz="5400" b="1">
                <a:solidFill>
                  <a:srgbClr val="000066"/>
                </a:solidFill>
                <a:cs typeface="Simplified Arabic" pitchFamily="10" charset="-78"/>
              </a:rPr>
              <a:t>مواقف داخليّة يجب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ar-SY" sz="5400" b="1">
                <a:solidFill>
                  <a:srgbClr val="000066"/>
                </a:solidFill>
                <a:cs typeface="Simplified Arabic" pitchFamily="10" charset="-78"/>
              </a:rPr>
              <a:t> إيقاظها واستيعابها لتقودنا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ar-SY" sz="5400" b="1">
                <a:solidFill>
                  <a:srgbClr val="000066"/>
                </a:solidFill>
                <a:cs typeface="Simplified Arabic" pitchFamily="10" charset="-78"/>
              </a:rPr>
              <a:t> إلى أسلوب حياة جديد</a:t>
            </a:r>
            <a:endParaRPr lang="en-US" sz="54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/>
      <p:bldP spid="6246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BAB0B4-BACD-4FDE-A4E8-05B7944ACC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F5E3E4FB-8023-4C6D-9518-54A94DCBE7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681038"/>
          <a:ext cx="5638800" cy="549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7" name="CorelDRAW" r:id="rId4" imgW="3922560" imgH="3822480" progId="CorelDraw.Graphic.8">
                  <p:embed/>
                </p:oleObj>
              </mc:Choice>
              <mc:Fallback>
                <p:oleObj name="CorelDRAW" r:id="rId4" imgW="3922560" imgH="3822480" progId="CorelDraw.Graphic.8">
                  <p:embed/>
                  <p:pic>
                    <p:nvPicPr>
                      <p:cNvPr id="634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681038"/>
                        <a:ext cx="5638800" cy="549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4">
            <a:extLst>
              <a:ext uri="{FF2B5EF4-FFF2-40B4-BE49-F238E27FC236}">
                <a16:creationId xmlns:a16="http://schemas.microsoft.com/office/drawing/2014/main" id="{3E87C759-E607-4C34-A92C-9FAA4B930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8363"/>
            <a:ext cx="4038600" cy="257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ar-SA" sz="9600" b="1">
                <a:solidFill>
                  <a:srgbClr val="006600"/>
                </a:solidFill>
                <a:cs typeface="Simplified Arabic" pitchFamily="10" charset="-78"/>
              </a:rPr>
              <a:t>دعوة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ar-SA" sz="9600" b="1">
                <a:solidFill>
                  <a:srgbClr val="006600"/>
                </a:solidFill>
                <a:cs typeface="Simplified Arabic" pitchFamily="10" charset="-78"/>
              </a:rPr>
              <a:t> إ</a:t>
            </a:r>
            <a:r>
              <a:rPr lang="ar-SA" sz="800" b="1">
                <a:solidFill>
                  <a:srgbClr val="006600"/>
                </a:solidFill>
                <a:cs typeface="Simplified Arabic" pitchFamily="10" charset="-78"/>
              </a:rPr>
              <a:t> </a:t>
            </a:r>
            <a:r>
              <a:rPr lang="ar-SA" sz="9600" b="1">
                <a:solidFill>
                  <a:srgbClr val="006600"/>
                </a:solidFill>
                <a:cs typeface="Simplified Arabic" pitchFamily="10" charset="-78"/>
              </a:rPr>
              <a:t>لى ..</a:t>
            </a:r>
            <a:endParaRPr lang="en-US" sz="9600" b="1">
              <a:solidFill>
                <a:srgbClr val="006600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 dirty="0">
                <a:solidFill>
                  <a:schemeClr val="bg1"/>
                </a:solidFill>
                <a:cs typeface="MCS Taybah S_U normal." pitchFamily="2" charset="-78"/>
              </a:rPr>
              <a:t>1</a:t>
            </a:r>
            <a:endParaRPr lang="en-US" sz="5200" dirty="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391025" y="685800"/>
            <a:ext cx="3305175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A" sz="5400" b="1" dirty="0">
                <a:solidFill>
                  <a:srgbClr val="000066"/>
                </a:solidFill>
                <a:cs typeface="Simplified Arabic" pitchFamily="10" charset="-78"/>
              </a:rPr>
              <a:t>الإصغاء إلى كلمة الله بصورة  منتظمة</a:t>
            </a:r>
            <a:endParaRPr lang="en-US" sz="54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9931B4-AA5D-4947-8E4F-5CFDE209A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1"/>
            <a:ext cx="4391025" cy="32889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5C53B5-82B5-446E-AC16-6C244111C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0"/>
            <a:ext cx="4436533" cy="2495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/>
      <p:bldP spid="64515" grpId="0" autoUpdateAnimBg="0"/>
      <p:bldP spid="6451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2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4391025" y="685800"/>
            <a:ext cx="3305175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اللقاء يوميّاً</a:t>
            </a:r>
          </a:p>
          <a:p>
            <a:pPr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مع الله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في صلاة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صامتة</a:t>
            </a:r>
            <a:endParaRPr lang="en-US" sz="54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65542" name="Picture 6" descr="E:\Picture\إعلام\فتاة تصلي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850" y="1358900"/>
            <a:ext cx="4117975" cy="4179888"/>
          </a:xfrm>
          <a:prstGeom prst="rect">
            <a:avLst/>
          </a:prstGeom>
          <a:noFill/>
          <a:ln w="101600" cmpd="thickThin">
            <a:solidFill>
              <a:srgbClr val="0000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Oval 2"/>
          <p:cNvSpPr>
            <a:spLocks noChangeArrowheads="1"/>
          </p:cNvSpPr>
          <p:nvPr/>
        </p:nvSpPr>
        <p:spPr bwMode="auto">
          <a:xfrm>
            <a:off x="7591425" y="838200"/>
            <a:ext cx="838200" cy="8382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7543800" y="809625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3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228600" y="685800"/>
            <a:ext cx="6858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الصلاة معاً زوجاً وزوجة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 كلّ يوم ،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وإن أمكن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في العائلة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</a:t>
            </a:r>
            <a:r>
              <a:rPr lang="ar-SA" sz="4400" b="1">
                <a:solidFill>
                  <a:srgbClr val="000066"/>
                </a:solidFill>
                <a:cs typeface="Simplified Arabic" pitchFamily="10" charset="-78"/>
              </a:rPr>
              <a:t>( الصلاة الزوجيّة )</a:t>
            </a:r>
            <a:endParaRPr lang="en-US" sz="44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66567" name="Picture 7" descr="E:\Picture\إعلام\زوجان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43400" y="1600200"/>
            <a:ext cx="3176588" cy="4343400"/>
          </a:xfrm>
          <a:prstGeom prst="rect">
            <a:avLst/>
          </a:prstGeom>
          <a:noFill/>
          <a:ln w="101600" cmpd="thickThin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6" name="Text Box 3">
            <a:extLst>
              <a:ext uri="{FF2B5EF4-FFF2-40B4-BE49-F238E27FC236}">
                <a16:creationId xmlns:a16="http://schemas.microsoft.com/office/drawing/2014/main" id="{9DEBE0BA-9E9F-4737-8AA4-E5F86529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2215" y="792162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200">
                <a:solidFill>
                  <a:schemeClr val="bg1"/>
                </a:solidFill>
                <a:cs typeface="MCS Taybah S_U normal." pitchFamily="2" charset="-78"/>
              </a:rPr>
              <a:t>3</a:t>
            </a:r>
            <a:endParaRPr lang="en-US" sz="5200">
              <a:solidFill>
                <a:schemeClr val="bg1"/>
              </a:solidFill>
              <a:cs typeface="MCS Taybah S_U normal." pitchFamily="2" charset="-78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A0EA2F1-21D0-4F28-BA74-F9EAF891F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15" y="668337"/>
            <a:ext cx="6858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الصلاة معاً زوجاً وزوجة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 كلّ يوم ،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وإن أمكن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في العائلة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A" sz="5400" b="1">
                <a:solidFill>
                  <a:srgbClr val="000066"/>
                </a:solidFill>
                <a:cs typeface="Simplified Arabic" pitchFamily="10" charset="-78"/>
              </a:rPr>
              <a:t>            </a:t>
            </a:r>
            <a:r>
              <a:rPr lang="ar-SA" sz="4400" b="1">
                <a:solidFill>
                  <a:srgbClr val="000066"/>
                </a:solidFill>
                <a:cs typeface="Simplified Arabic" pitchFamily="10" charset="-78"/>
              </a:rPr>
              <a:t>( الصلاة الزوجيّة )</a:t>
            </a:r>
            <a:endParaRPr lang="en-US" sz="4400" b="1">
              <a:solidFill>
                <a:srgbClr val="000066"/>
              </a:solidFill>
              <a:cs typeface="Simplified Arabic" pitchFamily="10" charset="-78"/>
            </a:endParaRPr>
          </a:p>
        </p:txBody>
      </p:sp>
      <p:pic>
        <p:nvPicPr>
          <p:cNvPr id="8" name="Picture 7" descr="E:\Picture\إعلام\زوجان6.jpg">
            <a:extLst>
              <a:ext uri="{FF2B5EF4-FFF2-40B4-BE49-F238E27FC236}">
                <a16:creationId xmlns:a16="http://schemas.microsoft.com/office/drawing/2014/main" id="{C744F455-54C3-4694-ABA4-BCF8A38C0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1815" y="1582737"/>
            <a:ext cx="3176588" cy="4343400"/>
          </a:xfrm>
          <a:prstGeom prst="rect">
            <a:avLst/>
          </a:prstGeom>
          <a:noFill/>
          <a:ln w="101600" cmpd="thickThin">
            <a:solidFill>
              <a:srgbClr val="0000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Times New Roman (Arabic)"/>
      </a:majorFont>
      <a:minorFont>
        <a:latin typeface="Times New Roman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DecoType Naskh Special" pitchFamily="10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DecoType Naskh Special" pitchFamily="10" charset="-78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129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Times New Roman</vt:lpstr>
      <vt:lpstr>تصميم افتراضي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منير كويفاتي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>منير كويفاتي</dc:creator>
  <cp:lastModifiedBy>Toni</cp:lastModifiedBy>
  <cp:revision>114</cp:revision>
  <dcterms:created xsi:type="dcterms:W3CDTF">2003-03-09T15:29:20Z</dcterms:created>
  <dcterms:modified xsi:type="dcterms:W3CDTF">2021-10-26T19:55:56Z</dcterms:modified>
</cp:coreProperties>
</file>